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5"/>
  </p:notesMasterIdLst>
  <p:sldIdLst>
    <p:sldId id="256" r:id="rId2"/>
    <p:sldId id="463" r:id="rId3"/>
    <p:sldId id="272" r:id="rId4"/>
    <p:sldId id="273" r:id="rId5"/>
    <p:sldId id="274" r:id="rId6"/>
    <p:sldId id="275" r:id="rId7"/>
    <p:sldId id="276" r:id="rId8"/>
    <p:sldId id="277" r:id="rId9"/>
    <p:sldId id="278" r:id="rId10"/>
    <p:sldId id="524" r:id="rId11"/>
    <p:sldId id="520" r:id="rId12"/>
    <p:sldId id="522" r:id="rId13"/>
    <p:sldId id="528" r:id="rId14"/>
    <p:sldId id="527" r:id="rId15"/>
    <p:sldId id="526" r:id="rId16"/>
    <p:sldId id="521" r:id="rId17"/>
    <p:sldId id="533" r:id="rId18"/>
    <p:sldId id="534" r:id="rId19"/>
    <p:sldId id="535" r:id="rId20"/>
    <p:sldId id="573" r:id="rId21"/>
    <p:sldId id="574" r:id="rId22"/>
    <p:sldId id="541" r:id="rId23"/>
    <p:sldId id="566" r:id="rId24"/>
    <p:sldId id="569" r:id="rId25"/>
    <p:sldId id="562" r:id="rId26"/>
    <p:sldId id="540" r:id="rId27"/>
    <p:sldId id="563" r:id="rId28"/>
    <p:sldId id="553" r:id="rId29"/>
    <p:sldId id="560" r:id="rId30"/>
    <p:sldId id="564" r:id="rId31"/>
    <p:sldId id="570" r:id="rId32"/>
    <p:sldId id="571" r:id="rId33"/>
    <p:sldId id="572" r:id="rId34"/>
    <p:sldId id="542" r:id="rId35"/>
    <p:sldId id="548" r:id="rId36"/>
    <p:sldId id="554" r:id="rId37"/>
    <p:sldId id="557" r:id="rId38"/>
    <p:sldId id="477" r:id="rId39"/>
    <p:sldId id="399" r:id="rId40"/>
    <p:sldId id="409" r:id="rId41"/>
    <p:sldId id="481" r:id="rId42"/>
    <p:sldId id="482" r:id="rId43"/>
    <p:sldId id="50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5" autoAdjust="0"/>
    <p:restoredTop sz="94465" autoAdjust="0"/>
  </p:normalViewPr>
  <p:slideViewPr>
    <p:cSldViewPr snapToGrid="0">
      <p:cViewPr varScale="1">
        <p:scale>
          <a:sx n="110" d="100"/>
          <a:sy n="110" d="100"/>
        </p:scale>
        <p:origin x="44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832"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0:40:45.88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7:52.758"/>
    </inkml:context>
    <inkml:brush xml:id="br0">
      <inkml:brushProperty name="width" value="0.035" units="cm"/>
      <inkml:brushProperty name="height" value="0.035" units="cm"/>
      <inkml:brushProperty name="color" value="#E71224"/>
    </inkml:brush>
  </inkml:definitions>
  <inkml:trace contextRef="#ctx0" brushRef="#br0">256 84 24575,'0'1'0,"1"-1"0,0 0 0,-1 1 0,1-1 0,0 0 0,0 1 0,-1-1 0,1 1 0,-1-1 0,1 1 0,-1 0 0,1-1 0,-1 1 0,1-1 0,-1 1 0,1 0 0,-1-1 0,0 1 0,1 0 0,-1 0 0,1 1 0,0 1 0,23 48 0,18 59 0,-15-38 0,-13-32 0,-7-20 0,0-1 0,2 1 0,16 28 0,-24-47 0,0 0 0,-1 1 0,1-1 0,0 0 0,0 0 0,0 0 0,0 0 0,0 0 0,0 0 0,0 0 0,0 0 0,0-1 0,0 1 0,1 0 0,-1-1 0,0 1 0,0-1 0,1 1 0,-1-1 0,0 1 0,1-1 0,-1 0 0,3 0 0,-2 0 0,0-1 0,0 1 0,-1-1 0,1 0 0,0 0 0,0 1 0,0-1 0,-1-1 0,1 1 0,-1 0 0,1 0 0,-1 0 0,1-1 0,1-2 0,4-4 0,-1-1 0,0 0 0,-1-1 0,0 1 0,4-12 0,0-3 0,-1-1 0,9-50 0,-15 63 0,-1-1 0,0 0 0,0 0 0,-1 0 0,-1 1 0,0-1 0,-7-25 0,5 30 0,0 0 0,-1 0 0,0 1 0,0-1 0,-1 1 0,0 0 0,-1 0 0,1 0 0,-1 1 0,-1 0 0,1 0 0,-1 0 0,0 1 0,0 0 0,0 1 0,-1-1 0,0 1 0,-10-3 0,-7-3 0,0 2 0,-1 1 0,1 1 0,-47-4 0,59 8 0,-1 2 0,-1-1 0,1 2 0,0 0 0,1 0 0,-1 2 0,0 0 0,-15 5 0,23-6 0,0 0 0,-1 1 0,1 0 0,0 0 0,1 1 0,-1-1 0,1 1 0,-1 0 0,1 1 0,0 0 0,1-1 0,-1 1 0,1 1 0,0-1 0,0 1 0,1-1 0,-1 1 0,-3 12 0,3-5 0,0 1 0,1-1 0,1 1 0,1 0 0,0-1 0,0 1 0,1 0 0,1 0 0,1 0 0,0-1 0,0 1 0,8 22 0,-6-23 0,1-1 0,0 1 0,1-1 0,0 0 0,1 0 0,1-1 0,-1 0 0,2 0 0,-1-1 0,2 0 0,-1 0 0,1-1 0,13 9 0,-7-8 0,1-1 0,0-1 0,0 0 0,1-1 0,0 0 0,0-2 0,1 0 0,27 3 0,-30-6 0,0-1 0,0-1 0,0 0 0,1-1 0,-1 0 0,-1-1 0,1-1 0,0-1 0,-1 0 0,21-9 0,-27 8 0,0 0 0,0 0 0,-1-1 0,0 0 0,0 0 0,0-1 0,-1 0 0,0-1 0,0 1 0,-1-1 0,0-1 0,0 1 0,-1-1 0,7-16 0,-8 14 0,0 1 0,0-1 0,-1 0 0,-1 1 0,0-1 0,0 0 0,-1-1 0,-1 1 0,0 0 0,0 0 0,-1 0 0,0 0 0,-5-15 0,1 10-170,0 0-1,-2 0 0,0 1 1,-1-1-1,0 2 0,-1-1 1,-15-17-1,-3 2-6655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7:53.821"/>
    </inkml:context>
    <inkml:brush xml:id="br0">
      <inkml:brushProperty name="width" value="0.035" units="cm"/>
      <inkml:brushProperty name="height" value="0.035" units="cm"/>
      <inkml:brushProperty name="color" value="#E71224"/>
    </inkml:brush>
  </inkml:definitions>
  <inkml:trace contextRef="#ctx0" brushRef="#br0">19 1 24575,'10'0'0,"0"0"0,0 1 0,1 0 0,-1 1 0,0 0 0,0 1 0,9 3 0,-13-3 0,0-1 0,-1 2 0,1-1 0,-1 1 0,0-1 0,1 2 0,-2-1 0,1 0 0,-1 1 0,1 0 0,-1 0 0,4 6 0,-1 1 0,-1 0 0,0 0 0,0 1 0,-2-1 0,1 1 0,-2 0 0,1 0 0,-2 1 0,0-1 0,0 1 0,-1-1 0,-1 1 0,0-1 0,-1 1 0,-1-1 0,0 1 0,-4 14 0,-2-1 0,-1 0 0,-1-1 0,-2 0 0,0-1 0,-2 0 0,0-1 0,-22 27 0,26-37 0,-1-1 0,0 0 0,0-1 0,-1 0 0,-1-1 0,-19 14 0,63-51 0,147-98 335,-22 18-2035,-139 94-5126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8:00.147"/>
    </inkml:context>
    <inkml:brush xml:id="br0">
      <inkml:brushProperty name="width" value="0.035" units="cm"/>
      <inkml:brushProperty name="height" value="0.035" units="cm"/>
      <inkml:brushProperty name="color" value="#E71224"/>
    </inkml:brush>
  </inkml:definitions>
  <inkml:trace contextRef="#ctx0" brushRef="#br0">1 1 24575,'0'0'0,"1"0"0,-1 0 0,1 1 0,-1-1 0,1 0 0,-1 0 0,1 1 0,-1-1 0,1 0 0,-1 1 0,1-1 0,-1 1 0,0-1 0,1 0 0,-1 1 0,0-1 0,1 1 0,-1-1 0,0 1 0,0-1 0,1 1 0,-1-1 0,0 1 0,0 0 0,2 2 0,16 41 0,-2 1 0,14 60 0,-16-53 0,-4-20 0,37 128 0,-45-156 0,-1 0 0,0-1 0,0 1 0,1-1 0,-1 1 0,5 4 0,-6-7 0,0-1 0,1 1 0,-1-1 0,1 1 0,0-1 0,-1 1 0,1-1 0,-1 1 0,1-1 0,0 0 0,-1 1 0,1-1 0,0 0 0,-1 1 0,1-1 0,0 0 0,0 0 0,-1 0 0,1 0 0,0 0 0,0 0 0,-1 0 0,1 0 0,0 0 0,-1 0 0,1 0 0,0 0 0,0 0 0,-1-1 0,1 1 0,0 0 0,-1-1 0,1 1 0,0-1 0,7-5 0,-1 0 0,0 0 0,0 0 0,-1-1 0,0 0 0,0-1 0,8-14 0,-6 12 0,63-98 0,74-149 0,-131 233 0,-14 24 0,0 0 0,0 0 0,0-1 0,1 1 0,-1 0 0,0 0 0,0 0 0,0 0 0,0 0 0,0-1 0,1 1 0,-1 0 0,0 0 0,0 0 0,0 0 0,1 0 0,-1 0 0,0 0 0,0 0 0,0-1 0,0 1 0,1 0 0,-1 0 0,0 0 0,0 0 0,1 0 0,-1 0 0,0 0 0,0 0 0,0 0 0,1 1 0,-1-1 0,0 0 0,0 0 0,0 0 0,1 0 0,-1 0 0,0 0 0,0 0 0,0 0 0,0 0 0,1 1 0,-1-1 0,0 0 0,0 0 0,0 0 0,0 0 0,0 1 0,1-1 0,-1 0 0,0 0 0,0 0 0,0 0 0,0 1 0,0-1 0,0 0 0,0 1 0,2 6 0,0 0 0,-1 1 0,1-1 0,-2 1 0,1-1 0,-1 10 0,0-5 0,1 36 0,4 83 0,-2-106 0,0 0 0,2 0 0,10 29 0,-10-38 89,10 28 132,-14-42-350,1 1 0,-1 0 0,0-1 1,1 1-1,0-1 0,0 0 0,-1 1 0,1-1 0,1 0 0,-1 0 1,0 0-1,4 2 0,8-1-6697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8:01.189"/>
    </inkml:context>
    <inkml:brush xml:id="br0">
      <inkml:brushProperty name="width" value="0.035" units="cm"/>
      <inkml:brushProperty name="height" value="0.035" units="cm"/>
      <inkml:brushProperty name="color" value="#E71224"/>
    </inkml:brush>
  </inkml:definitions>
  <inkml:trace contextRef="#ctx0" brushRef="#br0">399 138 24575,'-16'0'0,"-37"0"0,-64 8 0,101-6 0,1 1 0,0 0 0,0 1 0,0 1 0,0 0 0,1 1 0,0 1 0,-25 15 0,35-18 0,-1-1 0,1 2 0,0-1 0,0 0 0,0 1 0,1 0 0,0 0 0,0 0 0,0 0 0,0 1 0,1-1 0,0 0 0,0 1 0,1 0 0,-1 0 0,0 9 0,-1 8 0,2 0 0,2 42 0,0-62 0,1 23 0,1 0 0,2 0 0,1 0 0,0 0 0,2-1 0,1 0 0,2-1 0,15 29 0,-3-13 0,3 0 0,1-2 0,55 60 0,-61-76 0,0-2 0,43 32 0,-49-41 0,0-2 0,1 0 0,0-1 0,0 0 0,32 9 0,-38-15 0,0 0 0,1 0 0,-1-2 0,1 1 0,-1-1 0,1-1 0,-1 0 0,0 0 0,19-6 0,5-3 0,48-21 0,-82 31 0,186-90 0,-122 58 0,-61 31 0,0-1 0,0 1 0,0-1 0,0 1 0,0-1 0,0 0 0,0 0 0,3-4 0,-6 5 0,1 0 0,0 0 0,-1-1 0,1 1 0,0 0 0,-1-1 0,0 1 0,1 0 0,-1-1 0,0 1 0,1-1 0,-1 1 0,0 0 0,0-1 0,0 1 0,-1-1 0,1 1 0,0-1 0,0 1 0,-2-3 0,-5-21 0,-2 1 0,-1-1 0,-16-29 0,-47-67 0,-1 13 0,-4 3 0,-5 4 0,-99-93 0,178 189 13,-40-33 312,41 35-495,-1 0-1,0 0 1,0 1 0,0 0-1,0 0 1,0 0 0,-1 0 0,1 1-1,-8-2 1,3 2-6656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8:10.627"/>
    </inkml:context>
    <inkml:brush xml:id="br0">
      <inkml:brushProperty name="width" value="0.035" units="cm"/>
      <inkml:brushProperty name="height" value="0.035" units="cm"/>
      <inkml:brushProperty name="color" value="#E71224"/>
    </inkml:brush>
  </inkml:definitions>
  <inkml:trace contextRef="#ctx0" brushRef="#br0">21 95 24575,'2'42'0,"2"0"0,11 47 0,1 9 0,-9-38 0,33 243 0,18-6 0,-58-294 0,1 0 0,0-1 0,0 0 0,0 1 0,0-1 0,1 0 0,-1 1 0,0-1 0,1 0 0,0 0 0,-1 0 0,1 0 0,0 0 0,0-1 0,0 1 0,0-1 0,4 3 0,2 0 0,0-1 0,0 0 0,0-1 0,9 2 0,-7-1 0,53 11 0,131 11 0,69-15 0,-249-9 0,411-1 0,-175-2 0,-70 18 0,-34-1 0,-121-14 0,1-1 0,-1-2 0,43-6 0,-63 6 0,1 0 0,-1 1 0,1-2 0,-1 1 0,0-1 0,0 1 0,0-1 0,0-1 0,-1 1 0,1-1 0,-1 0 0,0 0 0,0 0 0,0 0 0,4-7 0,3-6 0,-1 0 0,-1-1 0,8-19 0,-8 13 0,0-1 0,-2 0 0,-1 0 0,-1-1 0,3-47 0,-8-135 0,-3 87 0,3-199 0,0 309 0,0 1 0,-1-1 0,0 1 0,-5-19 0,5 26 0,0 1 0,0-1 0,1 1 0,-1 0 0,-1-1 0,1 1 0,0 0 0,0 0 0,-1-1 0,0 1 0,1 0 0,-1 1 0,0-1 0,0 0 0,0 0 0,0 1 0,0-1 0,0 1 0,0 0 0,-1-1 0,1 1 0,0 0 0,-1 1 0,1-1 0,-5-1 0,-53-2 0,-76 5 0,65 0 0,-723 1 0,522-2 0,109-9 0,30 2 0,-6 7 0,-44-1 0,178 0 0,-1 0 0,0 0 0,1 0 0,-1-1 0,0 0 0,1 0 0,-9-5 0,-5-1 0,19 7 0,-1 1 0,1 0 0,-1 0 0,1 0 0,0-1 0,-1 1 0,1 0 0,-1 0 0,1 0 0,-1 0 0,1 0 0,-1 0 0,1 0 0,-1 0 0,1 0 0,-1 0 0,1 0 0,-1 0 0,1 0 0,-1 1 0,1-1 0,0 0 0,-1 0 0,1 0 0,-1 1 0,1-1 0,0 0 0,-1 0 0,1 1 0,-1 0 0,0 0 0,1 0 0,-1 0 0,1 0 0,-1 0 0,1 1 0,-1-1 0,1 0 0,0 0 0,0 1 0,0-1 0,-1 2 0,6 33 0,1 3 233,-6-30-410,1-1-1,1 1 0,0-1 1,0 1-1,0-1 1,1 0-1,0 0 1,6 10-1,-3-10-6648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20:04.182"/>
    </inkml:context>
    <inkml:brush xml:id="br0">
      <inkml:brushProperty name="width" value="0.035" units="cm"/>
      <inkml:brushProperty name="height" value="0.035" units="cm"/>
      <inkml:brushProperty name="color" value="#E71224"/>
    </inkml:brush>
  </inkml:definitions>
  <inkml:trace contextRef="#ctx0" brushRef="#br0">566 29 24575,'541'7'-1155,"-105"1"302,806-7 1011,-1036-1-54,46-15 953,-63 1-368,-3 10-689,111-6 0,-289 9 0,-1 0 0,-12 2 0,-8 2 0,-133 19 0,-35 7 0,136-20 0,-1-2 0,-1-2 0,-47-1 0,-1236-7-1587,905 4 1318,168 6 1352,50-1-310,-813-1-2140,985-4 1367,24-1 0,0 1 0,0-1 0,0-1 0,0 0 0,-13-3 0,30 3 0,22-1 0,94-2 0,89 1-419,78 1-1258,1410 10-1550,-856 0 1568,-768-8 1817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0:40:46.27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7:28.519"/>
    </inkml:context>
    <inkml:brush xml:id="br0">
      <inkml:brushProperty name="width" value="0.035" units="cm"/>
      <inkml:brushProperty name="height" value="0.035" units="cm"/>
      <inkml:brushProperty name="color" value="#E71224"/>
    </inkml:brush>
  </inkml:definitions>
  <inkml:trace contextRef="#ctx0" brushRef="#br0">71 0 24575,'14'1'0,"0"0"0,18 4 0,6 1 0,321 15 0,3-21 0,-137-1 0,-304 6 0,12 0 0,-794 83 0,769-73 0,77-11 0,15-3 0,10-2 0,128-11 0,84-6 0,347 13-1365,-539 6-5461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7:37.133"/>
    </inkml:context>
    <inkml:brush xml:id="br0">
      <inkml:brushProperty name="width" value="0.035" units="cm"/>
      <inkml:brushProperty name="height" value="0.035" units="cm"/>
      <inkml:brushProperty name="color" value="#E71224"/>
    </inkml:brush>
  </inkml:definitions>
  <inkml:trace contextRef="#ctx0" brushRef="#br0">1 48 24575,'64'25'0,"2"-3"0,78 16 0,138 11 0,-39-21-426,335-4 0,-545-23 426,-30 0 0,-7 0 0,-54 7 0,-521 25 305,131-10 100,377-18-263,49-5-142,19 0 0,5-1 0,36-5 0,56-7-22,940-140-1024,-593 85 1046,-408 65 192,-12 1 100,-1-1 0,26-6 0,-28 3-292,-1 2 0,-1-1 0,0-1 0,21-10 0,-37 16 0,0 0 0,0 0 0,0 0 0,0 0 0,0 0 0,1 0 0,-1 0 0,0 0 0,0 0 0,0 0 0,0 0 0,0 0 0,0 0 0,0 0 0,1 0 0,-1 0 0,0 0 0,0 0 0,0-1 0,0 1 0,0 0 0,0 0 0,0 0 0,0 0 0,0 0 0,0 0 0,1 0 0,-1-1 0,0 1 0,0 0 0,0 0 0,0 0 0,0 0 0,0 0 0,0 0 0,0-1 0,0 1 0,0 0 0,0 0 0,0 0 0,0 0 0,0 0 0,0 0 0,0-1 0,0 1 0,-1 0 0,1 0 0,0 0 0,0 0 0,0 0 0,0 0 0,0 0 0,0-1 0,0 1 0,0 0 0,0 0 0,0 0 0,-1 0 0,-11-4 0,-19 2 0,-147 20 0,52-3 0,-170 12 0,-454 26 0,740-53 0,-10 0 0,-1 1 0,1 0 0,0 1 0,-1 2 0,1 0 0,-23 8 0,33-9 0,0 0 0,0-1 0,0-1 0,0 1 0,0-2 0,0 1 0,-13-2 0,1 1 0,-284-1-1365,281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7:44.739"/>
    </inkml:context>
    <inkml:brush xml:id="br0">
      <inkml:brushProperty name="width" value="0.035" units="cm"/>
      <inkml:brushProperty name="height" value="0.035" units="cm"/>
      <inkml:brushProperty name="color" value="#E71224"/>
    </inkml:brush>
  </inkml:definitions>
  <inkml:trace contextRef="#ctx0" brushRef="#br0">0 52 24575,'2204'0'0,"-2343"0"0,-327-7 0,-512-2 0,975 8 0,12 0 0,24-3 0,423-22-330,7 23-116,-334 2 412,389 2 34,-464 2 197,71 12 0,-74-7 11,82 1 0,133-32-208,-219 17 0,-41 6 0,-10 3 0,-12 4 0,-12 3 0,-1-2 0,0-1 0,-57 7 0,-96-4 0,154-9 0,-732 3 0,393-7 0,207 2 0,-182 3 0,188 5 0,-43 1 0,-90-7-1365,244-1-5461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7:47.402"/>
    </inkml:context>
    <inkml:brush xml:id="br0">
      <inkml:brushProperty name="width" value="0.035" units="cm"/>
      <inkml:brushProperty name="height" value="0.035" units="cm"/>
      <inkml:brushProperty name="color" value="#E71224"/>
    </inkml:brush>
  </inkml:definitions>
  <inkml:trace contextRef="#ctx0" brushRef="#br0">0 17 24575,'1075'0'0,"-1047"-1"166,32-6 1,12-1-1865,-50 7-5128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7:55.752"/>
    </inkml:context>
    <inkml:brush xml:id="br0">
      <inkml:brushProperty name="width" value="0.035" units="cm"/>
      <inkml:brushProperty name="height" value="0.035" units="cm"/>
      <inkml:brushProperty name="color" value="#E71224"/>
    </inkml:brush>
  </inkml:definitions>
  <inkml:trace contextRef="#ctx0" brushRef="#br0">493 419 24575,'-2'-2'0,"1"0"0,-1 0 0,1 0 0,0-1 0,0 1 0,0 0 0,0 0 0,0-1 0,0 1 0,1-1 0,0 1 0,-1-1 0,1-4 0,1-33 0,0 33 0,7-53 0,-7 56 0,0 1 0,0-1 0,0 1 0,0-1 0,0 1 0,1 0 0,0-1 0,-1 1 0,1 0 0,0 0 0,1 0 0,-1 0 0,5-3 0,-6 5 0,0 0 0,1 0 0,-1 1 0,0-1 0,1 1 0,-1-1 0,1 1 0,-1-1 0,1 1 0,-1 0 0,1 0 0,-1 0 0,1 0 0,-1 0 0,1 0 0,-1 0 0,0 0 0,1 1 0,-1-1 0,1 1 0,-1-1 0,1 1 0,-1-1 0,0 1 0,1 0 0,-1-1 0,0 1 0,0 0 0,0 0 0,2 2 0,2 2 0,0 0 0,-1 0 0,1 0 0,-1 0 0,5 10 0,-1 0 0,-1 0 0,-1 0 0,0 1 0,0 0 0,-2 0 0,0 0 0,2 18 0,-4-11 0,-1 1 0,-1 0 0,0 0 0,-6 32 0,-4-9 0,-1-1 0,-2 0 0,-3-1 0,-27 57 0,21-57 0,15-33 0,0 0 0,-8 24 0,15-35 0,0-1 0,0 0 0,0 0 0,0 1 0,0-1 0,-1 0 0,1 0 0,0 1 0,0-1 0,0 0 0,0 1 0,0-1 0,0 0 0,0 1 0,0-1 0,0 0 0,0 0 0,0 1 0,0-1 0,0 0 0,1 1 0,-1-1 0,0 0 0,0 0 0,0 1 0,0-1 0,0 0 0,1 0 0,-1 1 0,0-1 0,0 0 0,0 0 0,1 0 0,-1 1 0,0-1 0,0 0 0,1 0 0,-1 0 0,0 0 0,0 0 0,1 0 0,-1 1 0,0-1 0,0 0 0,1 0 0,-1 0 0,0 0 0,1 0 0,-1 0 0,0 0 0,0 0 0,1 0 0,-1 0 0,0 0 0,1 0 0,-1 0 0,0-1 0,0 1 0,1 0 0,-1 0 0,0 0 0,0 0 0,1 0 0,-1-1 0,0 1 0,0 0 0,1 0 0,-1 0 0,0-1 0,15-8 0,-1 0 0,-1-1 0,1 0 0,-2-1 0,20-22 0,-15 17 0,42-45 0,90-119 0,-115 131 0,-2-1 0,-2-1 0,32-76 0,-59 121 0,7-19 0,-1 0 0,11-43 0,-19 63 0,0-1 0,0 0 0,0 1 0,-1-1 0,1 0 0,-1 0 0,-1 1 0,1-1 0,-1 0 0,0 0 0,-1 1 0,1-1 0,-1 1 0,0-1 0,0 1 0,-1 0 0,0 0 0,-4-7 0,1 6 0,0 0 0,0 0 0,-1 0 0,0 1 0,0 0 0,-1 1 0,1-1 0,-1 1 0,-11-4 0,-6-1 0,-48-10 0,13 8 0,-1 3 0,-1 2 0,1 3 0,-1 3 0,-93 11 0,132-8 0,0 1 0,0 1 0,0 1 0,-35 14 0,47-15 0,0 0 0,1 1 0,0 0 0,0 1 0,1 0 0,0 0 0,0 1 0,0 0 0,1 0 0,1 1 0,-10 14 0,5-3 0,1 0 0,1 0 0,1 2 0,1-1 0,-9 36 0,7-10 0,-7 83 0,14-84 0,2 0 0,2 0 0,2-1 0,2 1 0,2-1 0,2 0 0,1 0 0,20 49 0,-18-64 0,1 0 0,1-2 0,2 1 0,0-2 0,2 0 0,1-1 0,1-1 0,1-1 0,1 0 0,2-2 0,0-1 0,40 28 0,-44-37 0,0-1 0,1 0 0,0-2 0,0 0 0,1-1 0,1-1 0,-1-2 0,1 0 0,0-1 0,0-1 0,27-1 0,-23-2 0,-1-2 0,0-1 0,0-1 0,0-1 0,-1-1 0,0-2 0,0 0 0,0-2 0,36-19 0,-30 11-18,-1-2-1,-1-1 0,-1-1 1,-1-1-1,-1-2 0,-1 0 1,-1-2-1,-1-1 0,-2-1 1,0 0-1,-2-2 0,-2 0 1,-1-1-1,15-40 1,-21 43-7,-1-1 1,-1-1 0,-2 0 0,-1 0 0,-1 0 0,-2 0 0,-1-37 0,-3 42 15,-1-1 1,-1 1-1,-1 0 0,-1 0 0,-2 1 1,0 0-1,-2 0 0,0 0 1,-15-22-1,11 24 62,-2 1 0,0 0 0,-1 1 0,-1 1 0,-26-22 0,12 15-583,-1 1 0,-58-33 0,-14 2-5830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7:58.459"/>
    </inkml:context>
    <inkml:brush xml:id="br0">
      <inkml:brushProperty name="width" value="0.035" units="cm"/>
      <inkml:brushProperty name="height" value="0.035" units="cm"/>
      <inkml:brushProperty name="color" value="#E71224"/>
    </inkml:brush>
  </inkml:definitions>
  <inkml:trace contextRef="#ctx0" brushRef="#br0">847 318 24575,'2'5'0,"0"0"0,-1 0 0,0 0 0,0 0 0,0 0 0,0 0 0,-1 7 0,1 0 0,1 12 0,0 0 0,-2 0 0,-1 0 0,-1 0 0,-8 40 0,8-57 0,1-5 0,0 0 0,0 1 0,1-1 0,-1 1 0,0-1 0,1 1 0,0-1 0,0 1 0,-1-1 0,1 1 0,1-1 0,-1 1 0,0-1 0,1 1 0,-1-1 0,1 1 0,0-1 0,0 0 0,0 1 0,0-1 0,0 0 0,3 5 0,1-2 0,1 0 0,-1-1 0,1 0 0,0 1 0,0-2 0,0 1 0,1-1 0,11 5 0,60 15 0,-66-20 0,53 11 0,-42-10 0,-1 1 0,0 0 0,33 14 0,-53-19 0,-1 1 0,1 0 0,0 0 0,0 0 0,-1 0 0,1 0 0,0 0 0,-1 1 0,1-1 0,-1 0 0,0 1 0,1-1 0,-1 1 0,0-1 0,0 1 0,0 0 0,0 0 0,0-1 0,0 1 0,0 2 0,-1-1 0,0-1 0,0 0 0,0 0 0,0 0 0,0 0 0,-1 0 0,1 0 0,-1 0 0,0 0 0,0 0 0,1 0 0,-1 0 0,0 0 0,-1 0 0,1 0 0,0-1 0,0 1 0,-4 2 0,-13 14 0,0-1 0,-1-2 0,-1 0 0,-1 0 0,0-2 0,-30 14 0,28-18 0,19-9 0,6-4 0,13-10 0,-14 14 0,33-31 0,-1-2 0,-2 0 0,-1-2 0,-2-2 0,35-57 0,-45 63 0,-1-1 0,-2-1 0,-2 0 0,0-1 0,-3 0 0,0-1 0,7-57 0,-16 81 0,0 1 0,-1-1 0,0 1 0,0-1 0,-1 1 0,0-1 0,-1 1 0,-1 0 0,1-1 0,-1 1 0,-1 1 0,0-1 0,-1 0 0,1 1 0,-2 0 0,1 0 0,-1 0 0,-1 1 0,0 0 0,0 0 0,0 1 0,-1 0 0,-14-11 0,6 8 0,0 1 0,0 0 0,-1 1 0,0 1 0,0 1 0,-1 0 0,-29-5 0,-133-11 0,-13 11 0,-197 14 0,349-1 0,1 2 0,-73 16 0,106-18 0,1 0 0,-1 0 0,1 1 0,-1-1 0,1 2 0,0-1 0,0 1 0,0 0 0,0 0 0,1 0 0,0 1 0,0 0 0,0 0 0,-8 11 0,8-6 0,-1 0 0,2 1 0,-1-1 0,1 1 0,1 0 0,0 0 0,0 0 0,-1 21 0,0 11-82,3 0 0,1 0 0,2 0 0,8 44 0,45 173-679,32 11 527,-59-205 215,1-1-1,42 64 1,-45-88 26,1-2 0,3-1 0,65 67 1,-68-80-3,1-1 0,1-2-1,2-1 1,0-1 0,61 29 0,-49-31-5,0-2 0,2-2 0,0-2 0,0-2 0,1-1 0,0-3 0,0-2 0,1-2 0,-1-2 0,1-2 0,54-9 0,-59 4 0,1-2 0,-2-3 0,1 0 0,-2-3 0,0-2 0,0-1 0,-2-2 0,0-1 0,-2-2 0,0-2 0,-2-1 0,36-36 0,-35 25 0,-1-1 0,-3-1 0,-1-2 0,-2-1 0,-2-2 0,-2 0 0,-2-1 0,-1-2 0,20-72 0,-32 87-22,-1 0 0,-2-1-1,-2 1 1,-1-1 0,-1-1 0,-2 1-1,-1 0 1,-1 0 0,-2 0 0,-2 0 0,-1 1-1,-1 0 1,-2 0 0,-1 1 0,-1 0-1,-2 1 1,-1 0 0,-1 2 0,-2-1-1,-1 2 1,-1 1 0,-27-29 0,28 37-187,-1 1-1,-1 0 1,0 2 0,-40-22 0,-8 2-5020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17:51.234"/>
    </inkml:context>
    <inkml:brush xml:id="br0">
      <inkml:brushProperty name="width" value="0.035" units="cm"/>
      <inkml:brushProperty name="height" value="0.035" units="cm"/>
      <inkml:brushProperty name="color" value="#E71224"/>
    </inkml:brush>
  </inkml:definitions>
  <inkml:trace contextRef="#ctx0" brushRef="#br0">1 106 24575,'3'3'0,"12"18"0,3 10 0,8 7 0,-2-2 0,2-6 0,7-17 0,9-21 0,15-19 0,8-6 0,0-5 0,-4 0 0,-7 0 0,-9 4 0,-9 8 0,-11 5 0,-10 6-8191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01775E-EDE2-4DE5-A02D-A8BD8C6F6AC0}" type="slidenum">
              <a:rPr lang="en-US" smtClean="0"/>
              <a:t>16</a:t>
            </a:fld>
            <a:endParaRPr lang="en-US"/>
          </a:p>
        </p:txBody>
      </p:sp>
    </p:spTree>
    <p:extLst>
      <p:ext uri="{BB962C8B-B14F-4D97-AF65-F5344CB8AC3E}">
        <p14:creationId xmlns:p14="http://schemas.microsoft.com/office/powerpoint/2010/main" val="1833460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2640732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2627441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293224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10/16/2024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6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12.png"/><Relationship Id="rId4" Type="http://schemas.openxmlformats.org/officeDocument/2006/relationships/hyperlink" Target="https://sapui5.hana.ondemand.com/#/api"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sapui5.hana.ondemand.com/#/demoapps"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60.png"/><Relationship Id="rId18" Type="http://schemas.openxmlformats.org/officeDocument/2006/relationships/customXml" Target="../ink/ink10.xml"/><Relationship Id="rId26" Type="http://schemas.openxmlformats.org/officeDocument/2006/relationships/customXml" Target="../ink/ink14.xml"/><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130.png"/><Relationship Id="rId12" Type="http://schemas.openxmlformats.org/officeDocument/2006/relationships/customXml" Target="../ink/ink7.xml"/><Relationship Id="rId17" Type="http://schemas.openxmlformats.org/officeDocument/2006/relationships/image" Target="../media/image18.png"/><Relationship Id="rId25" Type="http://schemas.openxmlformats.org/officeDocument/2006/relationships/image" Target="../media/image22.png"/><Relationship Id="rId2" Type="http://schemas.openxmlformats.org/officeDocument/2006/relationships/notesSlide" Target="../notesSlides/notesSlide10.xml"/><Relationship Id="rId16" Type="http://schemas.openxmlformats.org/officeDocument/2006/relationships/customXml" Target="../ink/ink9.xml"/><Relationship Id="rId20" Type="http://schemas.openxmlformats.org/officeDocument/2006/relationships/customXml" Target="../ink/ink11.xml"/><Relationship Id="rId29"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150.png"/><Relationship Id="rId24" Type="http://schemas.openxmlformats.org/officeDocument/2006/relationships/customXml" Target="../ink/ink13.xml"/><Relationship Id="rId5" Type="http://schemas.openxmlformats.org/officeDocument/2006/relationships/image" Target="../media/image120.png"/><Relationship Id="rId15" Type="http://schemas.openxmlformats.org/officeDocument/2006/relationships/image" Target="../media/image17.png"/><Relationship Id="rId23" Type="http://schemas.openxmlformats.org/officeDocument/2006/relationships/image" Target="../media/image21.png"/><Relationship Id="rId28" Type="http://schemas.openxmlformats.org/officeDocument/2006/relationships/customXml" Target="../ink/ink15.xml"/><Relationship Id="rId10" Type="http://schemas.openxmlformats.org/officeDocument/2006/relationships/customXml" Target="../ink/ink6.xml"/><Relationship Id="rId19" Type="http://schemas.openxmlformats.org/officeDocument/2006/relationships/image" Target="../media/image19.png"/><Relationship Id="rId4" Type="http://schemas.openxmlformats.org/officeDocument/2006/relationships/customXml" Target="../ink/ink3.xml"/><Relationship Id="rId9" Type="http://schemas.openxmlformats.org/officeDocument/2006/relationships/image" Target="../media/image140.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First%20UI5_Project/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hyperlink" Target="https://github.com/soyuztechnologies/UI5_Fresher_60H/blob/master/Day%203/First%20UI5_Project/manifest.js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Simple%20Button/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1%20Initializing%20First%20View/FirstUI5Project/webapp/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s://github.com/soyuztechnologies/UI5_Fresher_60H/blob/master/Day%204/01%20Initializing%20First%20View/FirstUI5Project/webapp/view/Main.view.j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2%20Creating%20First%20Controller/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s://github.com/soyuztechnologies/UI5_Fresher_60H/blob/master/Day%204/02%20Creating%20First%20Controller/FirstUI5Project/webapp/controller/Main.controller.j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3%20Input%20Field%20Plus%20Button/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github.com/soyuztechnologies/UI5_Fresher_60H/blob/master/Day%204/03%20Input%20Field%20Plus%20Button/FirstUI5Project/webapp/controller/Main.controller.j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4%20Adding%20first%20xml%20view/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hyperlink" Target="https://github.com/soyuztechnologies/UI5_Fresher_60H/blob/master/Day%204/04%20Adding%20first%20xml%20view/Main.controller.js" TargetMode="External"/><Relationship Id="rId4" Type="http://schemas.openxmlformats.org/officeDocument/2006/relationships/hyperlink" Target="https://github.com/soyuztechnologies/UI5_Fresher_60H/blob/master/Day%204/04%20Adding%20first%20xml%20view/MyXML.view.x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5%20Simple%20Form/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hyperlink" Target="https://github.com/soyuztechnologies/UI5_Fresher_60H/blob/master/Day%204/05%20Simple%20Form/Main.controller.j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github.com/soyuztechnologies/UI5_Fresher_60H/blob/master/Day%203/04%20Node%20Project/index.js" TargetMode="External"/><Relationship Id="rId4" Type="http://schemas.openxmlformats.org/officeDocument/2006/relationships/hyperlink" Target="https://www.npmjs.com/package/expres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tif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4.tiff"/><Relationship Id="rId5" Type="http://schemas.openxmlformats.org/officeDocument/2006/relationships/image" Target="../media/image43.tiff"/><Relationship Id="rId10" Type="http://schemas.openxmlformats.org/officeDocument/2006/relationships/image" Target="../media/image2.png"/><Relationship Id="rId4" Type="http://schemas.openxmlformats.org/officeDocument/2006/relationships/image" Target="../media/image42.tiff"/><Relationship Id="rId9" Type="http://schemas.openxmlformats.org/officeDocument/2006/relationships/hyperlink" Target="https://anubhavtrainings.com/"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7.jpg"/><Relationship Id="rId7" Type="http://schemas.openxmlformats.org/officeDocument/2006/relationships/image" Target="../media/image4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3/05%20Serving%20Application/ui5.yaml" TargetMode="External"/><Relationship Id="rId5" Type="http://schemas.openxmlformats.org/officeDocument/2006/relationships/hyperlink" Target="https://github.com/soyuztechnologies/UI5_Fresher_60H/blob/master/Day%203/05%20Serving%20Application/webapp/manifest.json" TargetMode="External"/><Relationship Id="rId4" Type="http://schemas.openxmlformats.org/officeDocument/2006/relationships/hyperlink" Target="https://github.com/soyuztechnologies/UI5_Fresher_60H/blob/master/Day%203/05%20Serving%20Application/webapp/index.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jquery.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s://github.com/soyuztechnologies/UI5_Fresher_60H/blob/master/Day%203/06%20Effects%20uisng%20jQ/jQBasics.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UI5_Fresher_60H/blob/master/Day%203/06%20Effects%20uisng%20jQ/jQBasic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1" i="0" dirty="0">
                <a:effectLst/>
              </a:rPr>
              <a:t>SAPUI5 (SAP user interface for HTML5)</a:t>
            </a:r>
            <a:r>
              <a:rPr lang="en-US" b="0" i="0" dirty="0">
                <a:effectLst/>
              </a:rPr>
              <a:t> or </a:t>
            </a:r>
            <a:r>
              <a:rPr lang="en-US" b="1" i="0" dirty="0">
                <a:effectLst/>
              </a:rPr>
              <a:t>Open UI5</a:t>
            </a:r>
            <a:r>
              <a:rPr lang="en-US" b="0" i="0" dirty="0">
                <a:effectLst/>
              </a:rPr>
              <a:t>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1" dirty="0"/>
          </a:p>
          <a:p>
            <a:pPr algn="just"/>
            <a:r>
              <a:rPr lang="en-US" b="1" dirty="0"/>
              <a:t>Framework: - </a:t>
            </a:r>
            <a:r>
              <a:rPr lang="en-US" b="0" i="0" dirty="0">
                <a:effectLst/>
              </a:rPr>
              <a:t>A framework is a platform for developing software </a:t>
            </a:r>
            <a:r>
              <a:rPr lang="en-US" b="0" i="0" u="none" strike="noStrike" dirty="0">
                <a:effectLst/>
              </a:rPr>
              <a:t>applications</a:t>
            </a:r>
            <a:r>
              <a:rPr lang="en-US" b="0" i="0" dirty="0">
                <a:effectLst/>
              </a:rPr>
              <a:t>. It provides a foundation on which software developers can build programs for a specific </a:t>
            </a:r>
            <a:r>
              <a:rPr lang="en-US" b="0" i="0" strike="noStrike" dirty="0">
                <a:effectLst/>
              </a:rPr>
              <a:t>platform</a:t>
            </a:r>
            <a:r>
              <a:rPr lang="en-US" b="0" i="0" dirty="0">
                <a:effectLst/>
              </a:rPr>
              <a:t>.</a:t>
            </a:r>
          </a:p>
          <a:p>
            <a:pPr marL="285750" indent="-285750" algn="just">
              <a:buFont typeface="Wingdings" panose="05000000000000000000" pitchFamily="2" charset="2"/>
              <a:buChar char="§"/>
            </a:pPr>
            <a:r>
              <a:rPr lang="en-US" dirty="0"/>
              <a:t>A</a:t>
            </a:r>
            <a:r>
              <a:rPr lang="en-US" b="0" i="0" dirty="0">
                <a:effectLst/>
              </a:rPr>
              <a:t> framework consists of </a:t>
            </a:r>
            <a:r>
              <a:rPr lang="en-US" b="1" i="0" dirty="0">
                <a:effectLst/>
              </a:rPr>
              <a:t>libraries</a:t>
            </a:r>
            <a:r>
              <a:rPr lang="en-US" b="0" i="0" dirty="0">
                <a:effectLst/>
              </a:rPr>
              <a:t> that can be used to process </a:t>
            </a:r>
            <a:r>
              <a:rPr lang="en-US" b="0" i="0" u="none" strike="noStrike" dirty="0">
                <a:effectLst/>
              </a:rPr>
              <a:t>input</a:t>
            </a:r>
            <a:r>
              <a:rPr lang="en-US" b="0" i="0" dirty="0">
                <a:effectLst/>
              </a:rPr>
              <a:t>, manage hardware devices, and interact with </a:t>
            </a:r>
            <a:r>
              <a:rPr lang="en-US" b="0" i="0" u="none" strike="noStrike" dirty="0">
                <a:effectLst/>
              </a:rPr>
              <a:t>system software</a:t>
            </a:r>
            <a:r>
              <a:rPr lang="en-US" b="0" i="0" dirty="0">
                <a:effectLst/>
              </a:rPr>
              <a:t>.</a:t>
            </a:r>
          </a:p>
          <a:p>
            <a:pPr marL="285750" indent="-285750" algn="just">
              <a:buFont typeface="Wingdings" panose="05000000000000000000" pitchFamily="2" charset="2"/>
              <a:buChar char="§"/>
            </a:pPr>
            <a:r>
              <a:rPr lang="en-US" b="1" dirty="0"/>
              <a:t>Library</a:t>
            </a:r>
            <a:r>
              <a:rPr lang="en-US" dirty="0"/>
              <a:t>: - A collection of </a:t>
            </a:r>
            <a:r>
              <a:rPr lang="en-US" b="1" dirty="0"/>
              <a:t>Classes</a:t>
            </a:r>
            <a:r>
              <a:rPr lang="en-US" dirty="0"/>
              <a:t>.</a:t>
            </a:r>
          </a:p>
          <a:p>
            <a:pPr marL="285750" indent="-285750" algn="just">
              <a:buFont typeface="Wingdings" panose="05000000000000000000" pitchFamily="2" charset="2"/>
              <a:buChar char="§"/>
            </a:pPr>
            <a:r>
              <a:rPr lang="en-US" b="1" dirty="0"/>
              <a:t>Classes: - </a:t>
            </a:r>
            <a:r>
              <a:rPr lang="en-US" dirty="0"/>
              <a:t>Collection of methods, Attributes, Events</a:t>
            </a:r>
            <a:r>
              <a:rPr lang="en-US" b="1" dirty="0"/>
              <a:t>.</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6">
            <a:extLst>
              <a:ext uri="{FF2B5EF4-FFF2-40B4-BE49-F238E27FC236}">
                <a16:creationId xmlns:a16="http://schemas.microsoft.com/office/drawing/2014/main" id="{175E0B67-5421-4856-B69D-AB741A3924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8275" y="4393457"/>
            <a:ext cx="2466975" cy="11790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8570A2-F7D9-47E2-9D18-0B94E0DF21AD}"/>
              </a:ext>
            </a:extLst>
          </p:cNvPr>
          <p:cNvSpPr/>
          <p:nvPr/>
        </p:nvSpPr>
        <p:spPr>
          <a:xfrm>
            <a:off x="7229475" y="4038600"/>
            <a:ext cx="2466975" cy="3548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Your Code</a:t>
            </a:r>
          </a:p>
        </p:txBody>
      </p:sp>
      <p:sp>
        <p:nvSpPr>
          <p:cNvPr id="9" name="Rectangle 8">
            <a:extLst>
              <a:ext uri="{FF2B5EF4-FFF2-40B4-BE49-F238E27FC236}">
                <a16:creationId xmlns:a16="http://schemas.microsoft.com/office/drawing/2014/main" id="{8C91D6C0-625E-491B-99A3-23B286E2AE4D}"/>
              </a:ext>
            </a:extLst>
          </p:cNvPr>
          <p:cNvSpPr/>
          <p:nvPr/>
        </p:nvSpPr>
        <p:spPr>
          <a:xfrm>
            <a:off x="8956431"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Framework</a:t>
            </a:r>
          </a:p>
        </p:txBody>
      </p:sp>
      <p:sp>
        <p:nvSpPr>
          <p:cNvPr id="10" name="Rectangle 9">
            <a:extLst>
              <a:ext uri="{FF2B5EF4-FFF2-40B4-BE49-F238E27FC236}">
                <a16:creationId xmlns:a16="http://schemas.microsoft.com/office/drawing/2014/main" id="{A6C28D35-012B-4662-A8B7-B6406067B249}"/>
              </a:ext>
            </a:extLst>
          </p:cNvPr>
          <p:cNvSpPr/>
          <p:nvPr/>
        </p:nvSpPr>
        <p:spPr>
          <a:xfrm>
            <a:off x="5419725"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Libraries</a:t>
            </a:r>
          </a:p>
        </p:txBody>
      </p:sp>
      <p:cxnSp>
        <p:nvCxnSpPr>
          <p:cNvPr id="11" name="Straight Arrow Connector 10">
            <a:extLst>
              <a:ext uri="{FF2B5EF4-FFF2-40B4-BE49-F238E27FC236}">
                <a16:creationId xmlns:a16="http://schemas.microsoft.com/office/drawing/2014/main" id="{CEAAFF1F-A4E7-4C12-8C95-5187EA1F0464}"/>
              </a:ext>
            </a:extLst>
          </p:cNvPr>
          <p:cNvCxnSpPr>
            <a:endCxn id="3" idx="2"/>
          </p:cNvCxnSpPr>
          <p:nvPr/>
        </p:nvCxnSpPr>
        <p:spPr>
          <a:xfrm flipV="1">
            <a:off x="6848475" y="4393457"/>
            <a:ext cx="1614488"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17DF343-5114-4E1A-A440-ADEF1CF65C69}"/>
              </a:ext>
            </a:extLst>
          </p:cNvPr>
          <p:cNvCxnSpPr>
            <a:cxnSpLocks/>
            <a:stCxn id="9" idx="0"/>
            <a:endCxn id="3" idx="2"/>
          </p:cNvCxnSpPr>
          <p:nvPr/>
        </p:nvCxnSpPr>
        <p:spPr>
          <a:xfrm flipH="1" flipV="1">
            <a:off x="8462963" y="4393457"/>
            <a:ext cx="1726956"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256CF977-57D6-4FF3-B7D4-2075175826F2}"/>
              </a:ext>
            </a:extLst>
          </p:cNvPr>
          <p:cNvCxnSpPr>
            <a:cxnSpLocks/>
            <a:stCxn id="9" idx="1"/>
            <a:endCxn id="10" idx="3"/>
          </p:cNvCxnSpPr>
          <p:nvPr/>
        </p:nvCxnSpPr>
        <p:spPr>
          <a:xfrm flipH="1">
            <a:off x="7886700" y="5313940"/>
            <a:ext cx="10697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E0BF83D4-11DA-452C-B07B-E51B1037A044}"/>
              </a:ext>
            </a:extLst>
          </p:cNvPr>
          <p:cNvSpPr txBox="1"/>
          <p:nvPr/>
        </p:nvSpPr>
        <p:spPr>
          <a:xfrm>
            <a:off x="9326441" y="4581525"/>
            <a:ext cx="1427284" cy="276999"/>
          </a:xfrm>
          <a:prstGeom prst="rect">
            <a:avLst/>
          </a:prstGeom>
          <a:noFill/>
        </p:spPr>
        <p:txBody>
          <a:bodyPr wrap="square" rtlCol="0">
            <a:spAutoFit/>
          </a:bodyPr>
          <a:lstStyle/>
          <a:p>
            <a:r>
              <a:rPr lang="en-US" sz="1200" dirty="0"/>
              <a:t>Framework call you</a:t>
            </a:r>
          </a:p>
        </p:txBody>
      </p:sp>
      <p:sp>
        <p:nvSpPr>
          <p:cNvPr id="19" name="TextBox 18">
            <a:extLst>
              <a:ext uri="{FF2B5EF4-FFF2-40B4-BE49-F238E27FC236}">
                <a16:creationId xmlns:a16="http://schemas.microsoft.com/office/drawing/2014/main" id="{72811DBC-0337-46D9-B276-B90F6A9DA6BF}"/>
              </a:ext>
            </a:extLst>
          </p:cNvPr>
          <p:cNvSpPr txBox="1"/>
          <p:nvPr/>
        </p:nvSpPr>
        <p:spPr>
          <a:xfrm>
            <a:off x="6391275" y="4591504"/>
            <a:ext cx="1333500" cy="276999"/>
          </a:xfrm>
          <a:prstGeom prst="rect">
            <a:avLst/>
          </a:prstGeom>
          <a:noFill/>
        </p:spPr>
        <p:txBody>
          <a:bodyPr wrap="square" rtlCol="0">
            <a:spAutoFit/>
          </a:bodyPr>
          <a:lstStyle/>
          <a:p>
            <a:r>
              <a:rPr lang="en-US" sz="1200" dirty="0"/>
              <a:t>You call the library</a:t>
            </a:r>
          </a:p>
        </p:txBody>
      </p:sp>
      <p:sp>
        <p:nvSpPr>
          <p:cNvPr id="21" name="TextBox 20">
            <a:extLst>
              <a:ext uri="{FF2B5EF4-FFF2-40B4-BE49-F238E27FC236}">
                <a16:creationId xmlns:a16="http://schemas.microsoft.com/office/drawing/2014/main" id="{EA72A7A3-94E8-476B-8697-62D8A51F9C18}"/>
              </a:ext>
            </a:extLst>
          </p:cNvPr>
          <p:cNvSpPr txBox="1"/>
          <p:nvPr/>
        </p:nvSpPr>
        <p:spPr>
          <a:xfrm>
            <a:off x="8048625" y="5419725"/>
            <a:ext cx="800100" cy="276999"/>
          </a:xfrm>
          <a:prstGeom prst="rect">
            <a:avLst/>
          </a:prstGeom>
          <a:noFill/>
        </p:spPr>
        <p:txBody>
          <a:bodyPr wrap="square" rtlCol="0">
            <a:spAutoFit/>
          </a:bodyPr>
          <a:lstStyle/>
          <a:p>
            <a:r>
              <a:rPr lang="en-US" sz="1200" dirty="0"/>
              <a:t>Contains</a:t>
            </a:r>
          </a:p>
        </p:txBody>
      </p:sp>
    </p:spTree>
    <p:extLst>
      <p:ext uri="{BB962C8B-B14F-4D97-AF65-F5344CB8AC3E}">
        <p14:creationId xmlns:p14="http://schemas.microsoft.com/office/powerpoint/2010/main" val="352641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Responsive Web Design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i="0" dirty="0">
                <a:solidFill>
                  <a:srgbClr val="202124"/>
                </a:solidFill>
                <a:effectLst/>
              </a:rPr>
              <a:t>Responsive web design </a:t>
            </a:r>
            <a:r>
              <a:rPr lang="en-US" b="0" i="0" dirty="0">
                <a:solidFill>
                  <a:srgbClr val="202124"/>
                </a:solidFill>
                <a:effectLst/>
              </a:rPr>
              <a:t>(RWD) is </a:t>
            </a:r>
            <a:r>
              <a:rPr lang="en-US" b="1" i="0" dirty="0">
                <a:solidFill>
                  <a:srgbClr val="202124"/>
                </a:solidFill>
                <a:effectLst/>
              </a:rPr>
              <a:t>a web development approach that creates dynamic changes to the appearance of a web application</a:t>
            </a:r>
            <a:r>
              <a:rPr lang="en-US" b="0" i="0" dirty="0">
                <a:solidFill>
                  <a:srgbClr val="202124"/>
                </a:solidFill>
                <a:effectLst/>
              </a:rPr>
              <a:t>, depending on the screen size and orientation of the device being used to view it.</a:t>
            </a:r>
          </a:p>
          <a:p>
            <a:pPr marL="285750" indent="-285750" algn="just">
              <a:buFont typeface="Arial" panose="020B0604020202020204" pitchFamily="34" charset="0"/>
              <a:buChar char="•"/>
            </a:pPr>
            <a:r>
              <a:rPr lang="en-US" b="0" i="0" dirty="0">
                <a:solidFill>
                  <a:srgbClr val="000000"/>
                </a:solidFill>
                <a:effectLst/>
              </a:rPr>
              <a:t>Responsive Web Design is about using HTML and CSS to automatically resize, hide, shrink, or enlarge a website to make it look good on all devices (desktops, tablets, and phones).</a:t>
            </a:r>
          </a:p>
          <a:p>
            <a:pPr algn="just"/>
            <a:endParaRPr lang="en-US" dirty="0">
              <a:solidFill>
                <a:srgbClr val="000000"/>
              </a:solidFill>
            </a:endParaRPr>
          </a:p>
          <a:p>
            <a:pPr algn="just"/>
            <a:r>
              <a:rPr lang="en-US" dirty="0">
                <a:solidFill>
                  <a:schemeClr val="bg2">
                    <a:lumMod val="25000"/>
                  </a:schemeClr>
                </a:solidFill>
              </a:rPr>
              <a:t>Now a days, all the frameworks are designed to adapt the UI according to the screen size of the device.</a:t>
            </a:r>
            <a:endParaRPr lang="en-US" sz="1800" dirty="0">
              <a:solidFill>
                <a:schemeClr val="bg2">
                  <a:lumMod val="25000"/>
                </a:schemeClr>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7FADFDFB-3F42-4E5A-AF99-28F794C22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227" y="2931046"/>
            <a:ext cx="5466973" cy="305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4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UI5 Framework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algn="just"/>
            <a:r>
              <a:rPr lang="en-US" sz="1800" dirty="0"/>
              <a:t>The UI5 framework is built on top of open standards like HTML5, CSS, JS, and jQuery. UI5 Framework composed of two major components</a:t>
            </a:r>
            <a:r>
              <a:rPr lang="en-US" dirty="0"/>
              <a:t>.</a:t>
            </a:r>
          </a:p>
          <a:p>
            <a:pPr algn="just"/>
            <a:r>
              <a:rPr lang="en-US" dirty="0"/>
              <a:t>1.</a:t>
            </a:r>
            <a:r>
              <a:rPr lang="en-US" b="1" dirty="0"/>
              <a:t>Design Time Components: </a:t>
            </a:r>
            <a:r>
              <a:rPr lang="en-US" dirty="0"/>
              <a:t>It helps us to designing a new application from scratch , it consists of lots of libraries which help to design our application.</a:t>
            </a:r>
          </a:p>
          <a:p>
            <a:pPr algn="just"/>
            <a:r>
              <a:rPr lang="en-US" dirty="0"/>
              <a:t>2. </a:t>
            </a:r>
            <a:r>
              <a:rPr lang="en-US" b="1" dirty="0"/>
              <a:t>Runtime Components: </a:t>
            </a:r>
            <a:r>
              <a:rPr lang="en-US" dirty="0"/>
              <a:t>It consists of the renderer which is helpful for the conversion of ui5 code into the browser friendly code(HTML+CSS+JS)</a:t>
            </a:r>
          </a:p>
          <a:p>
            <a:pPr algn="just"/>
            <a:r>
              <a:rPr lang="en-US" dirty="0">
                <a:solidFill>
                  <a:schemeClr val="accent4">
                    <a:lumMod val="50000"/>
                  </a:schemeClr>
                </a:solidFill>
              </a:rPr>
              <a:t>The Browser only Understand the HTML , CSS , JavaScript.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BE5F407-4AB4-4550-9148-EB73AE47579D}"/>
              </a:ext>
            </a:extLst>
          </p:cNvPr>
          <p:cNvGrpSpPr/>
          <p:nvPr/>
        </p:nvGrpSpPr>
        <p:grpSpPr>
          <a:xfrm>
            <a:off x="287955" y="2925382"/>
            <a:ext cx="10103818" cy="3646868"/>
            <a:chOff x="1116833" y="2006075"/>
            <a:chExt cx="9794331" cy="3142353"/>
          </a:xfrm>
        </p:grpSpPr>
        <p:sp>
          <p:nvSpPr>
            <p:cNvPr id="7" name="Rectangle 6">
              <a:extLst>
                <a:ext uri="{FF2B5EF4-FFF2-40B4-BE49-F238E27FC236}">
                  <a16:creationId xmlns:a16="http://schemas.microsoft.com/office/drawing/2014/main" id="{50C15695-6F1A-47F3-A414-D08F4B7F04EF}"/>
                </a:ext>
              </a:extLst>
            </p:cNvPr>
            <p:cNvSpPr/>
            <p:nvPr/>
          </p:nvSpPr>
          <p:spPr>
            <a:xfrm>
              <a:off x="1603884" y="3164441"/>
              <a:ext cx="4608512" cy="14401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SAP UI5 Design Time Component</a:t>
              </a:r>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2614A4EF-64F4-4CC9-A4FD-E332377B20C2}"/>
                </a:ext>
              </a:extLst>
            </p:cNvPr>
            <p:cNvSpPr/>
            <p:nvPr/>
          </p:nvSpPr>
          <p:spPr>
            <a:xfrm>
              <a:off x="6212396" y="3164441"/>
              <a:ext cx="2810439" cy="1440160"/>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F6ED529E-B248-4756-9DFB-AC652F04D34D}"/>
                </a:ext>
              </a:extLst>
            </p:cNvPr>
            <p:cNvSpPr/>
            <p:nvPr/>
          </p:nvSpPr>
          <p:spPr>
            <a:xfrm>
              <a:off x="2387588" y="478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HTML5</a:t>
              </a:r>
            </a:p>
          </p:txBody>
        </p:sp>
        <p:sp>
          <p:nvSpPr>
            <p:cNvPr id="11" name="Rectangle 10">
              <a:extLst>
                <a:ext uri="{FF2B5EF4-FFF2-40B4-BE49-F238E27FC236}">
                  <a16:creationId xmlns:a16="http://schemas.microsoft.com/office/drawing/2014/main" id="{A1A2053F-196D-4AD2-A145-63EB8BCD48DC}"/>
                </a:ext>
              </a:extLst>
            </p:cNvPr>
            <p:cNvSpPr/>
            <p:nvPr/>
          </p:nvSpPr>
          <p:spPr>
            <a:xfrm>
              <a:off x="3908140"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CSS</a:t>
              </a:r>
            </a:p>
          </p:txBody>
        </p:sp>
        <p:sp>
          <p:nvSpPr>
            <p:cNvPr id="12" name="Rectangle 11">
              <a:extLst>
                <a:ext uri="{FF2B5EF4-FFF2-40B4-BE49-F238E27FC236}">
                  <a16:creationId xmlns:a16="http://schemas.microsoft.com/office/drawing/2014/main" id="{A908F89D-3EDE-4244-B1A1-C01069A4E6C9}"/>
                </a:ext>
              </a:extLst>
            </p:cNvPr>
            <p:cNvSpPr/>
            <p:nvPr/>
          </p:nvSpPr>
          <p:spPr>
            <a:xfrm>
              <a:off x="5483932"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JS</a:t>
              </a:r>
            </a:p>
          </p:txBody>
        </p:sp>
        <p:sp>
          <p:nvSpPr>
            <p:cNvPr id="13" name="Rectangle 12">
              <a:extLst>
                <a:ext uri="{FF2B5EF4-FFF2-40B4-BE49-F238E27FC236}">
                  <a16:creationId xmlns:a16="http://schemas.microsoft.com/office/drawing/2014/main" id="{85255151-EDAE-4E8E-B0FC-765D49A271A4}"/>
                </a:ext>
              </a:extLst>
            </p:cNvPr>
            <p:cNvSpPr/>
            <p:nvPr/>
          </p:nvSpPr>
          <p:spPr>
            <a:xfrm>
              <a:off x="7077608"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jQuery</a:t>
              </a:r>
            </a:p>
          </p:txBody>
        </p:sp>
        <p:sp>
          <p:nvSpPr>
            <p:cNvPr id="14" name="Rectangle 13">
              <a:extLst>
                <a:ext uri="{FF2B5EF4-FFF2-40B4-BE49-F238E27FC236}">
                  <a16:creationId xmlns:a16="http://schemas.microsoft.com/office/drawing/2014/main" id="{4E45DB2F-AC4D-4B7A-AF02-38CC7D8A957D}"/>
                </a:ext>
              </a:extLst>
            </p:cNvPr>
            <p:cNvSpPr/>
            <p:nvPr/>
          </p:nvSpPr>
          <p:spPr>
            <a:xfrm>
              <a:off x="1766352" y="4279456"/>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sap.ui.core</a:t>
              </a:r>
            </a:p>
          </p:txBody>
        </p:sp>
        <p:sp>
          <p:nvSpPr>
            <p:cNvPr id="15" name="Rectangle 14">
              <a:extLst>
                <a:ext uri="{FF2B5EF4-FFF2-40B4-BE49-F238E27FC236}">
                  <a16:creationId xmlns:a16="http://schemas.microsoft.com/office/drawing/2014/main" id="{AD49BD99-46DE-4DDE-979A-ABCC2A224D5F}"/>
                </a:ext>
              </a:extLst>
            </p:cNvPr>
            <p:cNvSpPr/>
            <p:nvPr/>
          </p:nvSpPr>
          <p:spPr>
            <a:xfrm>
              <a:off x="3204828" y="4279456"/>
              <a:ext cx="1361452"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sap.ui.unified</a:t>
              </a:r>
            </a:p>
          </p:txBody>
        </p:sp>
        <p:sp>
          <p:nvSpPr>
            <p:cNvPr id="16" name="Rectangle 15">
              <a:extLst>
                <a:ext uri="{FF2B5EF4-FFF2-40B4-BE49-F238E27FC236}">
                  <a16:creationId xmlns:a16="http://schemas.microsoft.com/office/drawing/2014/main" id="{AA5D134F-5F4A-4AD1-AFEC-4D00FD2937CB}"/>
                </a:ext>
              </a:extLst>
            </p:cNvPr>
            <p:cNvSpPr/>
            <p:nvPr/>
          </p:nvSpPr>
          <p:spPr>
            <a:xfrm>
              <a:off x="4708612" y="4256835"/>
              <a:ext cx="1440158" cy="3106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sap.ui.core.mvc</a:t>
              </a:r>
            </a:p>
          </p:txBody>
        </p:sp>
        <p:sp>
          <p:nvSpPr>
            <p:cNvPr id="17" name="Rectangle 16">
              <a:extLst>
                <a:ext uri="{FF2B5EF4-FFF2-40B4-BE49-F238E27FC236}">
                  <a16:creationId xmlns:a16="http://schemas.microsoft.com/office/drawing/2014/main" id="{B1171730-65B4-4405-995D-C111E1BF985E}"/>
                </a:ext>
              </a:extLst>
            </p:cNvPr>
            <p:cNvSpPr/>
            <p:nvPr/>
          </p:nvSpPr>
          <p:spPr>
            <a:xfrm>
              <a:off x="2479732" y="358294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sap.m</a:t>
              </a:r>
            </a:p>
          </p:txBody>
        </p:sp>
        <p:sp>
          <p:nvSpPr>
            <p:cNvPr id="18" name="Rectangle 17">
              <a:extLst>
                <a:ext uri="{FF2B5EF4-FFF2-40B4-BE49-F238E27FC236}">
                  <a16:creationId xmlns:a16="http://schemas.microsoft.com/office/drawing/2014/main" id="{0AA07F6F-221C-4101-BF6E-32B2F4390390}"/>
                </a:ext>
              </a:extLst>
            </p:cNvPr>
            <p:cNvSpPr/>
            <p:nvPr/>
          </p:nvSpPr>
          <p:spPr>
            <a:xfrm>
              <a:off x="2479732"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sap.ui.table</a:t>
              </a:r>
            </a:p>
          </p:txBody>
        </p:sp>
        <p:sp>
          <p:nvSpPr>
            <p:cNvPr id="19" name="Rectangle 18">
              <a:extLst>
                <a:ext uri="{FF2B5EF4-FFF2-40B4-BE49-F238E27FC236}">
                  <a16:creationId xmlns:a16="http://schemas.microsoft.com/office/drawing/2014/main" id="{5BB96796-1B6C-4CE8-951B-A7857BC103E4}"/>
                </a:ext>
              </a:extLst>
            </p:cNvPr>
            <p:cNvSpPr/>
            <p:nvPr/>
          </p:nvSpPr>
          <p:spPr>
            <a:xfrm>
              <a:off x="3910480" y="358457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sap.ui.comp</a:t>
              </a:r>
            </a:p>
          </p:txBody>
        </p:sp>
        <p:sp>
          <p:nvSpPr>
            <p:cNvPr id="21" name="Rectangle 20">
              <a:extLst>
                <a:ext uri="{FF2B5EF4-FFF2-40B4-BE49-F238E27FC236}">
                  <a16:creationId xmlns:a16="http://schemas.microsoft.com/office/drawing/2014/main" id="{E6384776-F079-470D-BF4C-7458081A5C34}"/>
                </a:ext>
              </a:extLst>
            </p:cNvPr>
            <p:cNvSpPr/>
            <p:nvPr/>
          </p:nvSpPr>
          <p:spPr>
            <a:xfrm>
              <a:off x="3918208"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sap.ui.layout</a:t>
              </a:r>
            </a:p>
          </p:txBody>
        </p:sp>
        <p:sp>
          <p:nvSpPr>
            <p:cNvPr id="23" name="Rectangle 22">
              <a:extLst>
                <a:ext uri="{FF2B5EF4-FFF2-40B4-BE49-F238E27FC236}">
                  <a16:creationId xmlns:a16="http://schemas.microsoft.com/office/drawing/2014/main" id="{93947C6A-A11A-435B-B93F-5783BD914D81}"/>
                </a:ext>
              </a:extLst>
            </p:cNvPr>
            <p:cNvSpPr/>
            <p:nvPr/>
          </p:nvSpPr>
          <p:spPr>
            <a:xfrm>
              <a:off x="2773219" y="2118884"/>
              <a:ext cx="1388978" cy="60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BAS or VS Code</a:t>
              </a:r>
            </a:p>
          </p:txBody>
        </p:sp>
        <p:sp>
          <p:nvSpPr>
            <p:cNvPr id="24" name="Smiley Face 23">
              <a:extLst>
                <a:ext uri="{FF2B5EF4-FFF2-40B4-BE49-F238E27FC236}">
                  <a16:creationId xmlns:a16="http://schemas.microsoft.com/office/drawing/2014/main" id="{79EAAC44-20F4-40CC-B5AE-9C8B0DC2C42A}"/>
                </a:ext>
              </a:extLst>
            </p:cNvPr>
            <p:cNvSpPr/>
            <p:nvPr/>
          </p:nvSpPr>
          <p:spPr>
            <a:xfrm>
              <a:off x="1116833" y="2694877"/>
              <a:ext cx="422823" cy="34978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cxnSp>
          <p:nvCxnSpPr>
            <p:cNvPr id="25" name="Connector: Elbow 24">
              <a:extLst>
                <a:ext uri="{FF2B5EF4-FFF2-40B4-BE49-F238E27FC236}">
                  <a16:creationId xmlns:a16="http://schemas.microsoft.com/office/drawing/2014/main" id="{3A8E1ED4-D320-4095-BE6C-0D22A2204239}"/>
                </a:ext>
              </a:extLst>
            </p:cNvPr>
            <p:cNvCxnSpPr>
              <a:cxnSpLocks/>
              <a:stCxn id="24" idx="6"/>
              <a:endCxn id="23" idx="1"/>
            </p:cNvCxnSpPr>
            <p:nvPr/>
          </p:nvCxnSpPr>
          <p:spPr>
            <a:xfrm flipV="1">
              <a:off x="1539656" y="2421068"/>
              <a:ext cx="1233562" cy="4486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4312F0E-E374-4C37-8C78-DAD156747EF8}"/>
                </a:ext>
              </a:extLst>
            </p:cNvPr>
            <p:cNvCxnSpPr>
              <a:cxnSpLocks/>
              <a:stCxn id="23" idx="3"/>
              <a:endCxn id="32" idx="1"/>
            </p:cNvCxnSpPr>
            <p:nvPr/>
          </p:nvCxnSpPr>
          <p:spPr>
            <a:xfrm flipV="1">
              <a:off x="4162197" y="2396990"/>
              <a:ext cx="2379461" cy="24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rrow: Up 26">
              <a:extLst>
                <a:ext uri="{FF2B5EF4-FFF2-40B4-BE49-F238E27FC236}">
                  <a16:creationId xmlns:a16="http://schemas.microsoft.com/office/drawing/2014/main" id="{569A4424-AA78-4D19-85C2-D830EB344F09}"/>
                </a:ext>
              </a:extLst>
            </p:cNvPr>
            <p:cNvSpPr/>
            <p:nvPr/>
          </p:nvSpPr>
          <p:spPr>
            <a:xfrm>
              <a:off x="3467708" y="2703286"/>
              <a:ext cx="203077" cy="4611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8" name="Arrow: Striped Right 27">
              <a:extLst>
                <a:ext uri="{FF2B5EF4-FFF2-40B4-BE49-F238E27FC236}">
                  <a16:creationId xmlns:a16="http://schemas.microsoft.com/office/drawing/2014/main" id="{C1CB1187-A0B8-4FE6-8E14-787B72DA9F97}"/>
                </a:ext>
              </a:extLst>
            </p:cNvPr>
            <p:cNvSpPr/>
            <p:nvPr/>
          </p:nvSpPr>
          <p:spPr>
            <a:xfrm>
              <a:off x="9022836" y="3582946"/>
              <a:ext cx="853582" cy="24326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29" name="Rectangle: Folded Corner 28">
              <a:extLst>
                <a:ext uri="{FF2B5EF4-FFF2-40B4-BE49-F238E27FC236}">
                  <a16:creationId xmlns:a16="http://schemas.microsoft.com/office/drawing/2014/main" id="{01787EB2-A71E-492F-BDE5-23971F1FF746}"/>
                </a:ext>
              </a:extLst>
            </p:cNvPr>
            <p:cNvSpPr/>
            <p:nvPr/>
          </p:nvSpPr>
          <p:spPr>
            <a:xfrm>
              <a:off x="9876418" y="3426183"/>
              <a:ext cx="1034746" cy="91667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HTML+CSS+JS</a:t>
              </a:r>
            </a:p>
          </p:txBody>
        </p:sp>
        <p:sp>
          <p:nvSpPr>
            <p:cNvPr id="30" name="Cube 29">
              <a:extLst>
                <a:ext uri="{FF2B5EF4-FFF2-40B4-BE49-F238E27FC236}">
                  <a16:creationId xmlns:a16="http://schemas.microsoft.com/office/drawing/2014/main" id="{30BC51CD-CECE-428B-8D15-BA398828B117}"/>
                </a:ext>
              </a:extLst>
            </p:cNvPr>
            <p:cNvSpPr/>
            <p:nvPr/>
          </p:nvSpPr>
          <p:spPr>
            <a:xfrm>
              <a:off x="6924092" y="3826206"/>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Renderer</a:t>
              </a:r>
            </a:p>
          </p:txBody>
        </p:sp>
        <p:cxnSp>
          <p:nvCxnSpPr>
            <p:cNvPr id="31" name="Connector: Elbow 30">
              <a:extLst>
                <a:ext uri="{FF2B5EF4-FFF2-40B4-BE49-F238E27FC236}">
                  <a16:creationId xmlns:a16="http://schemas.microsoft.com/office/drawing/2014/main" id="{2E606C49-0A22-43A0-B75F-AA65BAAE92EF}"/>
                </a:ext>
              </a:extLst>
            </p:cNvPr>
            <p:cNvCxnSpPr>
              <a:cxnSpLocks/>
              <a:stCxn id="32" idx="2"/>
            </p:cNvCxnSpPr>
            <p:nvPr/>
          </p:nvCxnSpPr>
          <p:spPr>
            <a:xfrm rot="5400000">
              <a:off x="6735825" y="2975176"/>
              <a:ext cx="376537" cy="123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Scroll: Vertical 31">
              <a:extLst>
                <a:ext uri="{FF2B5EF4-FFF2-40B4-BE49-F238E27FC236}">
                  <a16:creationId xmlns:a16="http://schemas.microsoft.com/office/drawing/2014/main" id="{57F718DA-7613-4AD6-AE6F-BC6DFD5950E8}"/>
                </a:ext>
              </a:extLst>
            </p:cNvPr>
            <p:cNvSpPr/>
            <p:nvPr/>
          </p:nvSpPr>
          <p:spPr>
            <a:xfrm>
              <a:off x="6425070" y="2006075"/>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App</a:t>
              </a:r>
            </a:p>
          </p:txBody>
        </p:sp>
      </p:grpSp>
      <p:sp>
        <p:nvSpPr>
          <p:cNvPr id="35" name="TextBox 34">
            <a:extLst>
              <a:ext uri="{FF2B5EF4-FFF2-40B4-BE49-F238E27FC236}">
                <a16:creationId xmlns:a16="http://schemas.microsoft.com/office/drawing/2014/main" id="{E18A1786-4C95-43E2-82AA-6B074DBB96AB}"/>
              </a:ext>
            </a:extLst>
          </p:cNvPr>
          <p:cNvSpPr txBox="1"/>
          <p:nvPr/>
        </p:nvSpPr>
        <p:spPr>
          <a:xfrm>
            <a:off x="1444245" y="3900241"/>
            <a:ext cx="1701705" cy="276999"/>
          </a:xfrm>
          <a:prstGeom prst="rect">
            <a:avLst/>
          </a:prstGeom>
          <a:noFill/>
        </p:spPr>
        <p:txBody>
          <a:bodyPr wrap="square" rtlCol="0">
            <a:spAutoFit/>
          </a:bodyPr>
          <a:lstStyle/>
          <a:p>
            <a:r>
              <a:rPr lang="en-US" sz="1200" b="1" dirty="0"/>
              <a:t>Using the Libraries</a:t>
            </a:r>
          </a:p>
        </p:txBody>
      </p:sp>
      <p:sp>
        <p:nvSpPr>
          <p:cNvPr id="36" name="TextBox 35">
            <a:extLst>
              <a:ext uri="{FF2B5EF4-FFF2-40B4-BE49-F238E27FC236}">
                <a16:creationId xmlns:a16="http://schemas.microsoft.com/office/drawing/2014/main" id="{652FBD9B-D770-4577-8725-41477643D007}"/>
              </a:ext>
            </a:extLst>
          </p:cNvPr>
          <p:cNvSpPr txBox="1"/>
          <p:nvPr/>
        </p:nvSpPr>
        <p:spPr>
          <a:xfrm>
            <a:off x="4476583" y="3106617"/>
            <a:ext cx="1345661" cy="276999"/>
          </a:xfrm>
          <a:prstGeom prst="rect">
            <a:avLst/>
          </a:prstGeom>
          <a:noFill/>
        </p:spPr>
        <p:txBody>
          <a:bodyPr wrap="square" rtlCol="0">
            <a:spAutoFit/>
          </a:bodyPr>
          <a:lstStyle/>
          <a:p>
            <a:r>
              <a:rPr lang="en-US" sz="1200" b="1" dirty="0"/>
              <a:t>Creating a App</a:t>
            </a:r>
          </a:p>
        </p:txBody>
      </p:sp>
      <p:sp>
        <p:nvSpPr>
          <p:cNvPr id="40" name="Rectangle: Rounded Corners 39">
            <a:extLst>
              <a:ext uri="{FF2B5EF4-FFF2-40B4-BE49-F238E27FC236}">
                <a16:creationId xmlns:a16="http://schemas.microsoft.com/office/drawing/2014/main" id="{DCFEAC43-DB96-41C9-B40D-5E21AF1E35D6}"/>
              </a:ext>
            </a:extLst>
          </p:cNvPr>
          <p:cNvSpPr/>
          <p:nvPr/>
        </p:nvSpPr>
        <p:spPr>
          <a:xfrm>
            <a:off x="8884054" y="6018912"/>
            <a:ext cx="1477002" cy="723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44" name="TextBox 43">
            <a:extLst>
              <a:ext uri="{FF2B5EF4-FFF2-40B4-BE49-F238E27FC236}">
                <a16:creationId xmlns:a16="http://schemas.microsoft.com/office/drawing/2014/main" id="{755A3B34-E549-4AF9-A14A-2BA631B61B19}"/>
              </a:ext>
            </a:extLst>
          </p:cNvPr>
          <p:cNvSpPr txBox="1"/>
          <p:nvPr/>
        </p:nvSpPr>
        <p:spPr>
          <a:xfrm>
            <a:off x="8393967" y="3812149"/>
            <a:ext cx="1258810" cy="1015663"/>
          </a:xfrm>
          <a:prstGeom prst="rect">
            <a:avLst/>
          </a:prstGeom>
          <a:noFill/>
        </p:spPr>
        <p:txBody>
          <a:bodyPr wrap="square" rtlCol="0">
            <a:spAutoFit/>
          </a:bodyPr>
          <a:lstStyle/>
          <a:p>
            <a:r>
              <a:rPr lang="en-US" sz="1200" b="1" dirty="0"/>
              <a:t>The Runtime component converts the code of application to</a:t>
            </a:r>
          </a:p>
        </p:txBody>
      </p:sp>
      <p:sp>
        <p:nvSpPr>
          <p:cNvPr id="45" name="Arrow: Down 44">
            <a:extLst>
              <a:ext uri="{FF2B5EF4-FFF2-40B4-BE49-F238E27FC236}">
                <a16:creationId xmlns:a16="http://schemas.microsoft.com/office/drawing/2014/main" id="{F1B18DDB-1A22-49DD-A7B8-2A43166CD145}"/>
              </a:ext>
            </a:extLst>
          </p:cNvPr>
          <p:cNvSpPr/>
          <p:nvPr/>
        </p:nvSpPr>
        <p:spPr>
          <a:xfrm>
            <a:off x="9602967" y="5515874"/>
            <a:ext cx="234477" cy="537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AC1108BC-AEE3-48EE-81B8-09DAB7189E19}"/>
              </a:ext>
            </a:extLst>
          </p:cNvPr>
          <p:cNvSpPr txBox="1"/>
          <p:nvPr/>
        </p:nvSpPr>
        <p:spPr>
          <a:xfrm>
            <a:off x="9789346" y="5611070"/>
            <a:ext cx="1762125" cy="461665"/>
          </a:xfrm>
          <a:prstGeom prst="rect">
            <a:avLst/>
          </a:prstGeom>
          <a:noFill/>
        </p:spPr>
        <p:txBody>
          <a:bodyPr wrap="square" rtlCol="0">
            <a:spAutoFit/>
          </a:bodyPr>
          <a:lstStyle/>
          <a:p>
            <a:r>
              <a:rPr lang="en-US" sz="1200" b="1" dirty="0"/>
              <a:t>The browser will now understand the code</a:t>
            </a:r>
            <a:r>
              <a:rPr lang="en-US" sz="1200" dirty="0"/>
              <a:t>.</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F9DEC30-054D-2248-05D5-9F12391840E4}"/>
                  </a:ext>
                </a:extLst>
              </p14:cNvPr>
              <p14:cNvContentPartPr/>
              <p14:nvPr/>
            </p14:nvContentPartPr>
            <p14:xfrm>
              <a:off x="3129078" y="4411660"/>
              <a:ext cx="360" cy="360"/>
            </p14:xfrm>
          </p:contentPart>
        </mc:Choice>
        <mc:Fallback xmlns="">
          <p:pic>
            <p:nvPicPr>
              <p:cNvPr id="3" name="Ink 2">
                <a:extLst>
                  <a:ext uri="{FF2B5EF4-FFF2-40B4-BE49-F238E27FC236}">
                    <a16:creationId xmlns:a16="http://schemas.microsoft.com/office/drawing/2014/main" id="{7F9DEC30-054D-2248-05D5-9F12391840E4}"/>
                  </a:ext>
                </a:extLst>
              </p:cNvPr>
              <p:cNvPicPr/>
              <p:nvPr/>
            </p:nvPicPr>
            <p:blipFill>
              <a:blip r:embed="rId5"/>
              <a:stretch>
                <a:fillRect/>
              </a:stretch>
            </p:blipFill>
            <p:spPr>
              <a:xfrm>
                <a:off x="3122958" y="44055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E25F83B-1ADD-05F4-4E07-5494DE60DB66}"/>
                  </a:ext>
                </a:extLst>
              </p14:cNvPr>
              <p14:cNvContentPartPr/>
              <p14:nvPr/>
            </p14:nvContentPartPr>
            <p14:xfrm>
              <a:off x="3129078" y="4506700"/>
              <a:ext cx="360" cy="360"/>
            </p14:xfrm>
          </p:contentPart>
        </mc:Choice>
        <mc:Fallback xmlns="">
          <p:pic>
            <p:nvPicPr>
              <p:cNvPr id="4" name="Ink 3">
                <a:extLst>
                  <a:ext uri="{FF2B5EF4-FFF2-40B4-BE49-F238E27FC236}">
                    <a16:creationId xmlns:a16="http://schemas.microsoft.com/office/drawing/2014/main" id="{0E25F83B-1ADD-05F4-4E07-5494DE60DB66}"/>
                  </a:ext>
                </a:extLst>
              </p:cNvPr>
              <p:cNvPicPr/>
              <p:nvPr/>
            </p:nvPicPr>
            <p:blipFill>
              <a:blip r:embed="rId5"/>
              <a:stretch>
                <a:fillRect/>
              </a:stretch>
            </p:blipFill>
            <p:spPr>
              <a:xfrm>
                <a:off x="3122958" y="4500580"/>
                <a:ext cx="12600" cy="12600"/>
              </a:xfrm>
              <a:prstGeom prst="rect">
                <a:avLst/>
              </a:prstGeom>
            </p:spPr>
          </p:pic>
        </mc:Fallback>
      </mc:AlternateContent>
    </p:spTree>
    <p:extLst>
      <p:ext uri="{BB962C8B-B14F-4D97-AF65-F5344CB8AC3E}">
        <p14:creationId xmlns:p14="http://schemas.microsoft.com/office/powerpoint/2010/main" val="1502699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 typeface="Wingdings" panose="05000000000000000000" pitchFamily="2" charset="2"/>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https://sapui5.hana.ondemand.com/#/api</a:t>
            </a:r>
            <a:endParaRPr lang="en-US" dirty="0"/>
          </a:p>
          <a:p>
            <a:pPr marL="285750" indent="-285750">
              <a:buFont typeface="Wingdings" panose="05000000000000000000" pitchFamily="2" charset="2"/>
              <a:buChar char="§"/>
            </a:pPr>
            <a:r>
              <a:rPr lang="en-US" dirty="0"/>
              <a:t>We can directly search the required api’s on the SDK.</a:t>
            </a:r>
          </a:p>
          <a:p>
            <a:pPr marL="285750" indent="-285750">
              <a:buFont typeface="Wingdings" panose="05000000000000000000" pitchFamily="2" charset="2"/>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8C219781-96E6-4733-9BA8-C4CFD7616A91}"/>
              </a:ext>
            </a:extLst>
          </p:cNvPr>
          <p:cNvPicPr>
            <a:picLocks noChangeAspect="1"/>
          </p:cNvPicPr>
          <p:nvPr/>
        </p:nvPicPr>
        <p:blipFill>
          <a:blip r:embed="rId5"/>
          <a:stretch>
            <a:fillRect/>
          </a:stretch>
        </p:blipFill>
        <p:spPr>
          <a:xfrm>
            <a:off x="590550" y="2725341"/>
            <a:ext cx="5313944" cy="2515378"/>
          </a:xfrm>
          <a:prstGeom prst="rect">
            <a:avLst/>
          </a:prstGeom>
        </p:spPr>
      </p:pic>
      <p:pic>
        <p:nvPicPr>
          <p:cNvPr id="7" name="Picture 6">
            <a:hlinkClick r:id="rId6"/>
            <a:extLst>
              <a:ext uri="{FF2B5EF4-FFF2-40B4-BE49-F238E27FC236}">
                <a16:creationId xmlns:a16="http://schemas.microsoft.com/office/drawing/2014/main" id="{C947C017-BB79-4C45-8CCC-EA79DF3BEA17}"/>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9" name="TextBox 8">
            <a:extLst>
              <a:ext uri="{FF2B5EF4-FFF2-40B4-BE49-F238E27FC236}">
                <a16:creationId xmlns:a16="http://schemas.microsoft.com/office/drawing/2014/main" id="{7B57D90D-4AAB-42DF-B189-FEBCEA5FAEDB}"/>
              </a:ext>
            </a:extLst>
          </p:cNvPr>
          <p:cNvSpPr txBox="1"/>
          <p:nvPr/>
        </p:nvSpPr>
        <p:spPr>
          <a:xfrm>
            <a:off x="590550" y="5262680"/>
            <a:ext cx="6096000" cy="369332"/>
          </a:xfrm>
          <a:prstGeom prst="rect">
            <a:avLst/>
          </a:prstGeom>
          <a:noFill/>
        </p:spPr>
        <p:txBody>
          <a:bodyPr wrap="square">
            <a:spAutoFit/>
          </a:bodyPr>
          <a:lstStyle/>
          <a:p>
            <a:r>
              <a:rPr lang="en-US" dirty="0"/>
              <a:t>SAP UI5 API reference screen</a:t>
            </a:r>
          </a:p>
        </p:txBody>
      </p:sp>
      <p:sp>
        <p:nvSpPr>
          <p:cNvPr id="11" name="TextBox 10">
            <a:extLst>
              <a:ext uri="{FF2B5EF4-FFF2-40B4-BE49-F238E27FC236}">
                <a16:creationId xmlns:a16="http://schemas.microsoft.com/office/drawing/2014/main" id="{527C1F98-7673-4836-9E12-CF197503459A}"/>
              </a:ext>
            </a:extLst>
          </p:cNvPr>
          <p:cNvSpPr txBox="1"/>
          <p:nvPr/>
        </p:nvSpPr>
        <p:spPr>
          <a:xfrm>
            <a:off x="8620125" y="5362271"/>
            <a:ext cx="3477252" cy="369332"/>
          </a:xfrm>
          <a:prstGeom prst="rect">
            <a:avLst/>
          </a:prstGeom>
          <a:noFill/>
        </p:spPr>
        <p:txBody>
          <a:bodyPr wrap="square">
            <a:spAutoFit/>
          </a:bodyPr>
          <a:lstStyle/>
          <a:p>
            <a:r>
              <a:rPr lang="en-US" dirty="0"/>
              <a:t>SAP UI5 Sample reference screen</a:t>
            </a:r>
          </a:p>
        </p:txBody>
      </p:sp>
    </p:spTree>
    <p:extLst>
      <p:ext uri="{BB962C8B-B14F-4D97-AF65-F5344CB8AC3E}">
        <p14:creationId xmlns:p14="http://schemas.microsoft.com/office/powerpoint/2010/main" val="2562456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UI5 SDK contains tools to make the development smooth for the developers.</a:t>
            </a:r>
          </a:p>
          <a:p>
            <a:pPr marL="285750" indent="-285750">
              <a:buFont typeface="Wingdings" panose="05000000000000000000" pitchFamily="2" charset="2"/>
              <a:buChar char="§"/>
            </a:pPr>
            <a:r>
              <a:rPr lang="en-US" dirty="0"/>
              <a:t>It has UI5 icon packs which can be directly accessed for the UI5 SDK’s Tool Screen (</a:t>
            </a:r>
            <a:r>
              <a:rPr lang="en-US" dirty="0">
                <a:hlinkClick r:id="rId3"/>
              </a:rPr>
              <a:t>Link</a:t>
            </a:r>
            <a:r>
              <a:rPr lang="en-US" dirty="0"/>
              <a:t>).</a:t>
            </a:r>
          </a:p>
          <a:p>
            <a:pPr marL="285750" indent="-285750">
              <a:buFont typeface="Wingdings" panose="05000000000000000000" pitchFamily="2" charset="2"/>
              <a:buChar char="§"/>
            </a:pPr>
            <a:r>
              <a:rPr lang="en-US" dirty="0"/>
              <a:t>SAP UI5 SDK provides us the demo application, So we can get an idea about how to create different type of applications using UI5 controls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5" name="Picture 24">
            <a:hlinkClick r:id="rId3"/>
            <a:extLst>
              <a:ext uri="{FF2B5EF4-FFF2-40B4-BE49-F238E27FC236}">
                <a16:creationId xmlns:a16="http://schemas.microsoft.com/office/drawing/2014/main" id="{0E4D0A44-C633-4090-A5F3-9055402D1051}"/>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26" name="Picture 25">
            <a:hlinkClick r:id="rId5"/>
            <a:extLst>
              <a:ext uri="{FF2B5EF4-FFF2-40B4-BE49-F238E27FC236}">
                <a16:creationId xmlns:a16="http://schemas.microsoft.com/office/drawing/2014/main" id="{96C9BFD4-7C30-41FF-AB40-FB3E39080655}"/>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27" name="TextBox 26">
            <a:extLst>
              <a:ext uri="{FF2B5EF4-FFF2-40B4-BE49-F238E27FC236}">
                <a16:creationId xmlns:a16="http://schemas.microsoft.com/office/drawing/2014/main" id="{9629CBCF-E8D1-436B-ADE3-B17D90BEC723}"/>
              </a:ext>
            </a:extLst>
          </p:cNvPr>
          <p:cNvSpPr txBox="1"/>
          <p:nvPr/>
        </p:nvSpPr>
        <p:spPr>
          <a:xfrm>
            <a:off x="390525" y="5254109"/>
            <a:ext cx="6096000" cy="369332"/>
          </a:xfrm>
          <a:prstGeom prst="rect">
            <a:avLst/>
          </a:prstGeom>
          <a:noFill/>
        </p:spPr>
        <p:txBody>
          <a:bodyPr wrap="square">
            <a:spAutoFit/>
          </a:bodyPr>
          <a:lstStyle/>
          <a:p>
            <a:r>
              <a:rPr lang="en-US"/>
              <a:t>UI5 SDK Tools Screen</a:t>
            </a:r>
            <a:endParaRPr lang="en-US" dirty="0"/>
          </a:p>
        </p:txBody>
      </p:sp>
      <p:sp>
        <p:nvSpPr>
          <p:cNvPr id="28" name="TextBox 27">
            <a:extLst>
              <a:ext uri="{FF2B5EF4-FFF2-40B4-BE49-F238E27FC236}">
                <a16:creationId xmlns:a16="http://schemas.microsoft.com/office/drawing/2014/main" id="{F69FB92A-EC23-42D5-AB71-A5AB6D21AA40}"/>
              </a:ext>
            </a:extLst>
          </p:cNvPr>
          <p:cNvSpPr txBox="1"/>
          <p:nvPr/>
        </p:nvSpPr>
        <p:spPr>
          <a:xfrm>
            <a:off x="9049377" y="5254109"/>
            <a:ext cx="3048000" cy="369332"/>
          </a:xfrm>
          <a:prstGeom prst="rect">
            <a:avLst/>
          </a:prstGeom>
          <a:noFill/>
        </p:spPr>
        <p:txBody>
          <a:bodyPr wrap="square">
            <a:spAutoFit/>
          </a:bodyPr>
          <a:lstStyle/>
          <a:p>
            <a:r>
              <a:rPr lang="en-US" dirty="0"/>
              <a:t>UI5 SDK Demo Apps Screen</a:t>
            </a:r>
          </a:p>
        </p:txBody>
      </p:sp>
    </p:spTree>
    <p:extLst>
      <p:ext uri="{BB962C8B-B14F-4D97-AF65-F5344CB8AC3E}">
        <p14:creationId xmlns:p14="http://schemas.microsoft.com/office/powerpoint/2010/main" val="639969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When we search and open any API we see a screen similar to one which is shown below.</a:t>
            </a:r>
          </a:p>
          <a:p>
            <a:pPr marL="285750" indent="-285750">
              <a:buFont typeface="Wingdings" panose="05000000000000000000" pitchFamily="2" charset="2"/>
              <a:buChar char="§"/>
            </a:pPr>
            <a:r>
              <a:rPr lang="en-US" dirty="0"/>
              <a:t>Every API contains different kind of:</a:t>
            </a:r>
          </a:p>
          <a:p>
            <a:pPr marL="742950" lvl="1" indent="-285750">
              <a:buFont typeface="Courier New" panose="02070309020205020404" pitchFamily="49" charset="0"/>
              <a:buChar char="o"/>
            </a:pPr>
            <a:r>
              <a:rPr lang="en-US" dirty="0"/>
              <a:t>Properties, </a:t>
            </a:r>
          </a:p>
          <a:p>
            <a:pPr marL="742950" lvl="1" indent="-285750">
              <a:buFont typeface="Courier New" panose="02070309020205020404" pitchFamily="49" charset="0"/>
              <a:buChar char="o"/>
            </a:pPr>
            <a:r>
              <a:rPr lang="en-US" dirty="0"/>
              <a:t>Aggregations, </a:t>
            </a:r>
          </a:p>
          <a:p>
            <a:pPr marL="742950" lvl="1" indent="-285750">
              <a:buFont typeface="Courier New" panose="02070309020205020404" pitchFamily="49" charset="0"/>
              <a:buChar char="o"/>
            </a:pPr>
            <a:r>
              <a:rPr lang="en-US" dirty="0"/>
              <a:t>Associations,</a:t>
            </a:r>
          </a:p>
          <a:p>
            <a:pPr marL="742950" lvl="1" indent="-285750">
              <a:buFont typeface="Courier New" panose="02070309020205020404" pitchFamily="49" charset="0"/>
              <a:buChar char="o"/>
            </a:pPr>
            <a:r>
              <a:rPr lang="en-US" dirty="0"/>
              <a:t>Events,</a:t>
            </a:r>
          </a:p>
          <a:p>
            <a:pPr marL="742950" lvl="1" indent="-285750">
              <a:buFont typeface="Courier New" panose="02070309020205020404" pitchFamily="49" charset="0"/>
              <a:buChar char="o"/>
            </a:pPr>
            <a:r>
              <a:rPr lang="en-US" dirty="0"/>
              <a:t>Methods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13B0C8C9-E94C-4F3A-84B3-F1B95713651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4002362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MVC Stands for Model , View and Controller.</a:t>
            </a:r>
          </a:p>
          <a:p>
            <a:pPr marL="285750" indent="-285750" algn="just">
              <a:buFont typeface="Arial" panose="020B0604020202020204" pitchFamily="34" charset="0"/>
              <a:buChar char="•"/>
            </a:pPr>
            <a:r>
              <a:rPr lang="en-US" dirty="0"/>
              <a:t>MVC is a design pattern used in software industries to build applications.</a:t>
            </a:r>
            <a:endParaRPr lang="en-US" b="0" i="0" dirty="0">
              <a:effectLst/>
            </a:endParaRPr>
          </a:p>
          <a:p>
            <a:pPr algn="just"/>
            <a:r>
              <a:rPr lang="en-US" dirty="0"/>
              <a:t>      </a:t>
            </a:r>
            <a:r>
              <a:rPr lang="en-US" b="1" dirty="0"/>
              <a:t>1. Model:  </a:t>
            </a:r>
            <a:r>
              <a:rPr lang="en-US" dirty="0"/>
              <a:t>It holds the data of the application inside itself.</a:t>
            </a:r>
            <a:endParaRPr lang="en-US" b="1" dirty="0"/>
          </a:p>
          <a:p>
            <a:pPr algn="just"/>
            <a:r>
              <a:rPr lang="en-US" b="1" i="0" dirty="0">
                <a:effectLst/>
              </a:rPr>
              <a:t>      2. View: </a:t>
            </a:r>
            <a:r>
              <a:rPr lang="en-US" i="0" dirty="0">
                <a:effectLst/>
              </a:rPr>
              <a:t>It is the output and input interface of the application or can say it is the user interface .</a:t>
            </a:r>
            <a:endParaRPr lang="en-US" b="1" i="0" dirty="0">
              <a:effectLst/>
            </a:endParaRPr>
          </a:p>
          <a:p>
            <a:pPr algn="just"/>
            <a:r>
              <a:rPr lang="en-US" b="1" dirty="0"/>
              <a:t>      3. Controller : </a:t>
            </a:r>
            <a:r>
              <a:rPr lang="en-US" dirty="0"/>
              <a:t>It has all the processing logic inside itself (all written in JavaScript).</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Rounded Corners 3">
            <a:extLst>
              <a:ext uri="{FF2B5EF4-FFF2-40B4-BE49-F238E27FC236}">
                <a16:creationId xmlns:a16="http://schemas.microsoft.com/office/drawing/2014/main" id="{8FA96D7A-5062-4816-9676-2944CAEDABF5}"/>
              </a:ext>
            </a:extLst>
          </p:cNvPr>
          <p:cNvSpPr/>
          <p:nvPr/>
        </p:nvSpPr>
        <p:spPr>
          <a:xfrm>
            <a:off x="4171948" y="3068254"/>
            <a:ext cx="3248025" cy="146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a:p>
            <a:pPr algn="ctr"/>
            <a:r>
              <a:rPr lang="en-US" dirty="0"/>
              <a:t>[Processing]</a:t>
            </a:r>
          </a:p>
          <a:p>
            <a:pPr algn="ctr"/>
            <a:r>
              <a:rPr lang="en-US" sz="1400" dirty="0">
                <a:solidFill>
                  <a:schemeClr val="accent3"/>
                </a:solidFill>
              </a:rPr>
              <a:t>All processing logic is written in JavaScript because browser only understand JavaScript.</a:t>
            </a:r>
          </a:p>
        </p:txBody>
      </p:sp>
      <p:sp>
        <p:nvSpPr>
          <p:cNvPr id="5" name="Rectangle: Rounded Corners 4">
            <a:extLst>
              <a:ext uri="{FF2B5EF4-FFF2-40B4-BE49-F238E27FC236}">
                <a16:creationId xmlns:a16="http://schemas.microsoft.com/office/drawing/2014/main" id="{4322BA8E-996F-4A04-AF9D-49746A464A85}"/>
              </a:ext>
            </a:extLst>
          </p:cNvPr>
          <p:cNvSpPr/>
          <p:nvPr/>
        </p:nvSpPr>
        <p:spPr>
          <a:xfrm>
            <a:off x="2014535" y="5273197"/>
            <a:ext cx="2224089" cy="110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a:p>
            <a:pPr algn="ctr"/>
            <a:r>
              <a:rPr lang="en-US" dirty="0"/>
              <a:t>I/O</a:t>
            </a:r>
          </a:p>
        </p:txBody>
      </p:sp>
      <p:sp>
        <p:nvSpPr>
          <p:cNvPr id="6" name="Rectangle: Rounded Corners 5">
            <a:extLst>
              <a:ext uri="{FF2B5EF4-FFF2-40B4-BE49-F238E27FC236}">
                <a16:creationId xmlns:a16="http://schemas.microsoft.com/office/drawing/2014/main" id="{35C3EB0D-62CB-432C-87F4-7EC50622B910}"/>
              </a:ext>
            </a:extLst>
          </p:cNvPr>
          <p:cNvSpPr/>
          <p:nvPr/>
        </p:nvSpPr>
        <p:spPr>
          <a:xfrm>
            <a:off x="7858125" y="4985653"/>
            <a:ext cx="2795588" cy="1477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a:p>
            <a:pPr algn="ctr"/>
            <a:r>
              <a:rPr lang="en-US" dirty="0"/>
              <a:t>[Data]</a:t>
            </a:r>
          </a:p>
        </p:txBody>
      </p:sp>
      <p:cxnSp>
        <p:nvCxnSpPr>
          <p:cNvPr id="10" name="Straight Arrow Connector 9">
            <a:extLst>
              <a:ext uri="{FF2B5EF4-FFF2-40B4-BE49-F238E27FC236}">
                <a16:creationId xmlns:a16="http://schemas.microsoft.com/office/drawing/2014/main" id="{89705289-B176-44A4-A6C7-F61050E2BA18}"/>
              </a:ext>
            </a:extLst>
          </p:cNvPr>
          <p:cNvCxnSpPr>
            <a:cxnSpLocks/>
            <a:stCxn id="72" idx="6"/>
          </p:cNvCxnSpPr>
          <p:nvPr/>
        </p:nvCxnSpPr>
        <p:spPr>
          <a:xfrm>
            <a:off x="814065" y="5900081"/>
            <a:ext cx="12004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2">
            <a:extLst>
              <a:ext uri="{FF2B5EF4-FFF2-40B4-BE49-F238E27FC236}">
                <a16:creationId xmlns:a16="http://schemas.microsoft.com/office/drawing/2014/main" id="{3D8C5EC7-F996-41D6-90B0-BD21A4C496F7}"/>
              </a:ext>
            </a:extLst>
          </p:cNvPr>
          <p:cNvCxnSpPr>
            <a:cxnSpLocks/>
          </p:cNvCxnSpPr>
          <p:nvPr/>
        </p:nvCxnSpPr>
        <p:spPr>
          <a:xfrm flipV="1">
            <a:off x="2315363" y="3906208"/>
            <a:ext cx="1856585" cy="1366989"/>
          </a:xfrm>
          <a:prstGeom prst="bentConnector3">
            <a:avLst>
              <a:gd name="adj1" fmla="val 2800"/>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829C64CA-B3D3-4A47-AF19-50D9A2F4E47F}"/>
              </a:ext>
            </a:extLst>
          </p:cNvPr>
          <p:cNvCxnSpPr>
            <a:cxnSpLocks/>
          </p:cNvCxnSpPr>
          <p:nvPr/>
        </p:nvCxnSpPr>
        <p:spPr>
          <a:xfrm rot="10800000">
            <a:off x="7443789" y="3587267"/>
            <a:ext cx="2838455" cy="1398387"/>
          </a:xfrm>
          <a:prstGeom prst="bentConnector3">
            <a:avLst>
              <a:gd name="adj1" fmla="val 13087"/>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A6905E4A-15BB-4620-AA24-22D526D269E6}"/>
              </a:ext>
            </a:extLst>
          </p:cNvPr>
          <p:cNvCxnSpPr>
            <a:cxnSpLocks/>
            <a:stCxn id="4" idx="3"/>
          </p:cNvCxnSpPr>
          <p:nvPr/>
        </p:nvCxnSpPr>
        <p:spPr>
          <a:xfrm>
            <a:off x="7419973" y="3799495"/>
            <a:ext cx="1028698" cy="117033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ED85D24D-0639-4797-B08C-90338039EF64}"/>
              </a:ext>
            </a:extLst>
          </p:cNvPr>
          <p:cNvSpPr txBox="1"/>
          <p:nvPr/>
        </p:nvSpPr>
        <p:spPr>
          <a:xfrm>
            <a:off x="851840" y="4441437"/>
            <a:ext cx="1533525" cy="1015663"/>
          </a:xfrm>
          <a:prstGeom prst="rect">
            <a:avLst/>
          </a:prstGeom>
          <a:noFill/>
        </p:spPr>
        <p:txBody>
          <a:bodyPr wrap="square" rtlCol="0">
            <a:spAutoFit/>
          </a:bodyPr>
          <a:lstStyle/>
          <a:p>
            <a:r>
              <a:rPr lang="en-US" sz="1200" b="1" dirty="0"/>
              <a:t>The View Triggers a event to the controller.</a:t>
            </a:r>
          </a:p>
          <a:p>
            <a:pPr algn="ctr"/>
            <a:r>
              <a:rPr lang="en-US" sz="1200" b="1" u="sng" dirty="0">
                <a:solidFill>
                  <a:schemeClr val="accent4">
                    <a:lumMod val="75000"/>
                  </a:schemeClr>
                </a:solidFill>
              </a:rPr>
              <a:t>&lt;&lt;Event&gt;&gt;</a:t>
            </a:r>
          </a:p>
          <a:p>
            <a:endParaRPr lang="en-US" sz="1200" b="1" dirty="0"/>
          </a:p>
        </p:txBody>
      </p:sp>
      <p:sp>
        <p:nvSpPr>
          <p:cNvPr id="29" name="TextBox 28">
            <a:extLst>
              <a:ext uri="{FF2B5EF4-FFF2-40B4-BE49-F238E27FC236}">
                <a16:creationId xmlns:a16="http://schemas.microsoft.com/office/drawing/2014/main" id="{FDF18D92-C5C9-49BB-8447-22F15C26F4A7}"/>
              </a:ext>
            </a:extLst>
          </p:cNvPr>
          <p:cNvSpPr txBox="1"/>
          <p:nvPr/>
        </p:nvSpPr>
        <p:spPr>
          <a:xfrm>
            <a:off x="2444894" y="2801062"/>
            <a:ext cx="2952750" cy="646331"/>
          </a:xfrm>
          <a:prstGeom prst="rect">
            <a:avLst/>
          </a:prstGeom>
          <a:noFill/>
        </p:spPr>
        <p:txBody>
          <a:bodyPr wrap="square" rtlCol="0">
            <a:spAutoFit/>
          </a:bodyPr>
          <a:lstStyle/>
          <a:p>
            <a:r>
              <a:rPr lang="en-US" sz="1200" b="1" dirty="0"/>
              <a:t>The Controller has a </a:t>
            </a:r>
            <a:r>
              <a:rPr lang="en-US" sz="1200" b="1" u="sng" dirty="0"/>
              <a:t>event handler </a:t>
            </a:r>
            <a:r>
              <a:rPr lang="en-US" sz="1200" b="1" dirty="0"/>
              <a:t>to handle the triggered event </a:t>
            </a:r>
          </a:p>
          <a:p>
            <a:r>
              <a:rPr lang="en-US" sz="1200" b="1" dirty="0">
                <a:solidFill>
                  <a:schemeClr val="accent4">
                    <a:lumMod val="75000"/>
                  </a:schemeClr>
                </a:solidFill>
              </a:rPr>
              <a:t>eventHandler</a:t>
            </a:r>
            <a:r>
              <a:rPr lang="en-US" sz="1200" b="1" dirty="0"/>
              <a:t>()</a:t>
            </a:r>
          </a:p>
        </p:txBody>
      </p:sp>
      <p:sp>
        <p:nvSpPr>
          <p:cNvPr id="35" name="TextBox 34">
            <a:extLst>
              <a:ext uri="{FF2B5EF4-FFF2-40B4-BE49-F238E27FC236}">
                <a16:creationId xmlns:a16="http://schemas.microsoft.com/office/drawing/2014/main" id="{7F1DC975-1339-4FD5-B51B-E501E2C5A489}"/>
              </a:ext>
            </a:extLst>
          </p:cNvPr>
          <p:cNvSpPr txBox="1"/>
          <p:nvPr/>
        </p:nvSpPr>
        <p:spPr>
          <a:xfrm>
            <a:off x="7434261" y="3862035"/>
            <a:ext cx="1171575" cy="1015663"/>
          </a:xfrm>
          <a:prstGeom prst="rect">
            <a:avLst/>
          </a:prstGeom>
          <a:noFill/>
        </p:spPr>
        <p:txBody>
          <a:bodyPr wrap="square" rtlCol="0">
            <a:spAutoFit/>
          </a:bodyPr>
          <a:lstStyle/>
          <a:p>
            <a:r>
              <a:rPr lang="en-US" sz="1200" b="1" dirty="0"/>
              <a:t>If the event need the data it </a:t>
            </a:r>
            <a:r>
              <a:rPr lang="en-US" sz="1200" b="1" u="sng" dirty="0">
                <a:solidFill>
                  <a:schemeClr val="accent4">
                    <a:lumMod val="75000"/>
                  </a:schemeClr>
                </a:solidFill>
              </a:rPr>
              <a:t>request</a:t>
            </a:r>
            <a:r>
              <a:rPr lang="en-US" sz="1200" b="1" dirty="0"/>
              <a:t> the model for the data</a:t>
            </a:r>
          </a:p>
        </p:txBody>
      </p:sp>
      <p:cxnSp>
        <p:nvCxnSpPr>
          <p:cNvPr id="36" name="Connector: Elbow 35">
            <a:extLst>
              <a:ext uri="{FF2B5EF4-FFF2-40B4-BE49-F238E27FC236}">
                <a16:creationId xmlns:a16="http://schemas.microsoft.com/office/drawing/2014/main" id="{9EF1EBF1-B88D-4685-991C-E831E8FC767A}"/>
              </a:ext>
            </a:extLst>
          </p:cNvPr>
          <p:cNvCxnSpPr>
            <a:cxnSpLocks/>
            <a:endCxn id="5" idx="0"/>
          </p:cNvCxnSpPr>
          <p:nvPr/>
        </p:nvCxnSpPr>
        <p:spPr>
          <a:xfrm rot="10800000" flipV="1">
            <a:off x="3126581" y="4530735"/>
            <a:ext cx="1216825" cy="74246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88B9AC42-5F1A-4BCF-A624-C16BCBEBD052}"/>
              </a:ext>
            </a:extLst>
          </p:cNvPr>
          <p:cNvSpPr txBox="1"/>
          <p:nvPr/>
        </p:nvSpPr>
        <p:spPr>
          <a:xfrm>
            <a:off x="9984685" y="3493454"/>
            <a:ext cx="1200150" cy="1015663"/>
          </a:xfrm>
          <a:prstGeom prst="rect">
            <a:avLst/>
          </a:prstGeom>
          <a:noFill/>
        </p:spPr>
        <p:txBody>
          <a:bodyPr wrap="square" rtlCol="0">
            <a:spAutoFit/>
          </a:bodyPr>
          <a:lstStyle/>
          <a:p>
            <a:r>
              <a:rPr lang="en-US" sz="1200" b="1" dirty="0"/>
              <a:t>Model will </a:t>
            </a:r>
            <a:r>
              <a:rPr lang="en-US" sz="1200" b="1" dirty="0">
                <a:solidFill>
                  <a:schemeClr val="accent4">
                    <a:lumMod val="75000"/>
                  </a:schemeClr>
                </a:solidFill>
              </a:rPr>
              <a:t>notify</a:t>
            </a:r>
            <a:r>
              <a:rPr lang="en-US" sz="1200" b="1" dirty="0"/>
              <a:t> the controller back again with the data.</a:t>
            </a:r>
          </a:p>
        </p:txBody>
      </p:sp>
      <p:sp>
        <p:nvSpPr>
          <p:cNvPr id="45" name="TextBox 44">
            <a:extLst>
              <a:ext uri="{FF2B5EF4-FFF2-40B4-BE49-F238E27FC236}">
                <a16:creationId xmlns:a16="http://schemas.microsoft.com/office/drawing/2014/main" id="{99B8C2B0-E138-4C14-B354-CC6DA3BCD4A9}"/>
              </a:ext>
            </a:extLst>
          </p:cNvPr>
          <p:cNvSpPr txBox="1"/>
          <p:nvPr/>
        </p:nvSpPr>
        <p:spPr>
          <a:xfrm>
            <a:off x="3143250" y="4509386"/>
            <a:ext cx="1443035" cy="830997"/>
          </a:xfrm>
          <a:prstGeom prst="rect">
            <a:avLst/>
          </a:prstGeom>
          <a:noFill/>
        </p:spPr>
        <p:txBody>
          <a:bodyPr wrap="square" rtlCol="0">
            <a:spAutoFit/>
          </a:bodyPr>
          <a:lstStyle/>
          <a:p>
            <a:r>
              <a:rPr lang="en-US" sz="1200" b="1" dirty="0"/>
              <a:t>The controller get the data and </a:t>
            </a:r>
            <a:r>
              <a:rPr lang="en-US" sz="1200" b="1" dirty="0">
                <a:solidFill>
                  <a:schemeClr val="accent4">
                    <a:lumMod val="75000"/>
                  </a:schemeClr>
                </a:solidFill>
              </a:rPr>
              <a:t>notifies</a:t>
            </a:r>
            <a:r>
              <a:rPr lang="en-US" sz="1200" b="1" dirty="0"/>
              <a:t> the view back</a:t>
            </a:r>
          </a:p>
        </p:txBody>
      </p:sp>
      <p:sp>
        <p:nvSpPr>
          <p:cNvPr id="46" name="TextBox 45">
            <a:extLst>
              <a:ext uri="{FF2B5EF4-FFF2-40B4-BE49-F238E27FC236}">
                <a16:creationId xmlns:a16="http://schemas.microsoft.com/office/drawing/2014/main" id="{455979DC-C12C-43E5-BA8F-253A4F85EB22}"/>
              </a:ext>
            </a:extLst>
          </p:cNvPr>
          <p:cNvSpPr txBox="1"/>
          <p:nvPr/>
        </p:nvSpPr>
        <p:spPr>
          <a:xfrm>
            <a:off x="161925" y="6143525"/>
            <a:ext cx="742950" cy="369332"/>
          </a:xfrm>
          <a:prstGeom prst="rect">
            <a:avLst/>
          </a:prstGeom>
          <a:noFill/>
        </p:spPr>
        <p:txBody>
          <a:bodyPr wrap="square" rtlCol="0">
            <a:spAutoFit/>
          </a:bodyPr>
          <a:lstStyle/>
          <a:p>
            <a:r>
              <a:rPr lang="en-US" b="1" dirty="0"/>
              <a:t>User</a:t>
            </a:r>
          </a:p>
        </p:txBody>
      </p:sp>
      <p:sp>
        <p:nvSpPr>
          <p:cNvPr id="47" name="Arrow: Left-Right 46">
            <a:extLst>
              <a:ext uri="{FF2B5EF4-FFF2-40B4-BE49-F238E27FC236}">
                <a16:creationId xmlns:a16="http://schemas.microsoft.com/office/drawing/2014/main" id="{EB724B74-3B28-47B4-BEC4-1B9A16960F94}"/>
              </a:ext>
            </a:extLst>
          </p:cNvPr>
          <p:cNvSpPr/>
          <p:nvPr/>
        </p:nvSpPr>
        <p:spPr>
          <a:xfrm>
            <a:off x="4238624" y="5482807"/>
            <a:ext cx="3552825" cy="7664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sp>
        <p:nvSpPr>
          <p:cNvPr id="70" name="TextBox 69">
            <a:extLst>
              <a:ext uri="{FF2B5EF4-FFF2-40B4-BE49-F238E27FC236}">
                <a16:creationId xmlns:a16="http://schemas.microsoft.com/office/drawing/2014/main" id="{C7241F1B-0B66-4554-8D4A-450645327227}"/>
              </a:ext>
            </a:extLst>
          </p:cNvPr>
          <p:cNvSpPr txBox="1"/>
          <p:nvPr/>
        </p:nvSpPr>
        <p:spPr>
          <a:xfrm>
            <a:off x="4714876" y="5101471"/>
            <a:ext cx="2795588" cy="461665"/>
          </a:xfrm>
          <a:prstGeom prst="rect">
            <a:avLst/>
          </a:prstGeom>
          <a:noFill/>
        </p:spPr>
        <p:txBody>
          <a:bodyPr wrap="square" rtlCol="0">
            <a:spAutoFit/>
          </a:bodyPr>
          <a:lstStyle/>
          <a:p>
            <a:r>
              <a:rPr lang="en-US" sz="1200" b="1" dirty="0"/>
              <a:t>If we want direct interaction between view and model we use data binding</a:t>
            </a:r>
          </a:p>
        </p:txBody>
      </p:sp>
      <p:sp>
        <p:nvSpPr>
          <p:cNvPr id="72" name="Smiley Face 71">
            <a:extLst>
              <a:ext uri="{FF2B5EF4-FFF2-40B4-BE49-F238E27FC236}">
                <a16:creationId xmlns:a16="http://schemas.microsoft.com/office/drawing/2014/main" id="{1E44ED2B-5B00-4FAE-9BF5-A12E445D1D9A}"/>
              </a:ext>
            </a:extLst>
          </p:cNvPr>
          <p:cNvSpPr/>
          <p:nvPr/>
        </p:nvSpPr>
        <p:spPr>
          <a:xfrm>
            <a:off x="161925" y="5563135"/>
            <a:ext cx="652140" cy="673891"/>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9853373-3481-2C83-B750-9B0936F623A5}"/>
                  </a:ext>
                </a:extLst>
              </p14:cNvPr>
              <p14:cNvContentPartPr/>
              <p14:nvPr/>
            </p14:nvContentPartPr>
            <p14:xfrm>
              <a:off x="2907678" y="6169180"/>
              <a:ext cx="401400" cy="54360"/>
            </p14:xfrm>
          </p:contentPart>
        </mc:Choice>
        <mc:Fallback xmlns="">
          <p:pic>
            <p:nvPicPr>
              <p:cNvPr id="3" name="Ink 2">
                <a:extLst>
                  <a:ext uri="{FF2B5EF4-FFF2-40B4-BE49-F238E27FC236}">
                    <a16:creationId xmlns:a16="http://schemas.microsoft.com/office/drawing/2014/main" id="{E9853373-3481-2C83-B750-9B0936F623A5}"/>
                  </a:ext>
                </a:extLst>
              </p:cNvPr>
              <p:cNvPicPr/>
              <p:nvPr/>
            </p:nvPicPr>
            <p:blipFill>
              <a:blip r:embed="rId5"/>
              <a:stretch>
                <a:fillRect/>
              </a:stretch>
            </p:blipFill>
            <p:spPr>
              <a:xfrm>
                <a:off x="2901558" y="6163060"/>
                <a:ext cx="4136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1A4A58C-E326-AD4F-7021-E7EF47AF45FC}"/>
                  </a:ext>
                </a:extLst>
              </p14:cNvPr>
              <p14:cNvContentPartPr/>
              <p14:nvPr/>
            </p14:nvContentPartPr>
            <p14:xfrm>
              <a:off x="8888358" y="6062980"/>
              <a:ext cx="743400" cy="110520"/>
            </p14:xfrm>
          </p:contentPart>
        </mc:Choice>
        <mc:Fallback xmlns="">
          <p:pic>
            <p:nvPicPr>
              <p:cNvPr id="7" name="Ink 6">
                <a:extLst>
                  <a:ext uri="{FF2B5EF4-FFF2-40B4-BE49-F238E27FC236}">
                    <a16:creationId xmlns:a16="http://schemas.microsoft.com/office/drawing/2014/main" id="{61A4A58C-E326-AD4F-7021-E7EF47AF45FC}"/>
                  </a:ext>
                </a:extLst>
              </p:cNvPr>
              <p:cNvPicPr/>
              <p:nvPr/>
            </p:nvPicPr>
            <p:blipFill>
              <a:blip r:embed="rId7"/>
              <a:stretch>
                <a:fillRect/>
              </a:stretch>
            </p:blipFill>
            <p:spPr>
              <a:xfrm>
                <a:off x="8882238" y="6056860"/>
                <a:ext cx="7556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3D2950D2-9DFF-DCB8-4A96-DFD84C97C005}"/>
                  </a:ext>
                </a:extLst>
              </p14:cNvPr>
              <p14:cNvContentPartPr/>
              <p14:nvPr/>
            </p14:nvContentPartPr>
            <p14:xfrm>
              <a:off x="5314278" y="3751780"/>
              <a:ext cx="1047240" cy="30960"/>
            </p14:xfrm>
          </p:contentPart>
        </mc:Choice>
        <mc:Fallback xmlns="">
          <p:pic>
            <p:nvPicPr>
              <p:cNvPr id="9" name="Ink 8">
                <a:extLst>
                  <a:ext uri="{FF2B5EF4-FFF2-40B4-BE49-F238E27FC236}">
                    <a16:creationId xmlns:a16="http://schemas.microsoft.com/office/drawing/2014/main" id="{3D2950D2-9DFF-DCB8-4A96-DFD84C97C005}"/>
                  </a:ext>
                </a:extLst>
              </p:cNvPr>
              <p:cNvPicPr/>
              <p:nvPr/>
            </p:nvPicPr>
            <p:blipFill>
              <a:blip r:embed="rId9"/>
              <a:stretch>
                <a:fillRect/>
              </a:stretch>
            </p:blipFill>
            <p:spPr>
              <a:xfrm>
                <a:off x="5308158" y="3745660"/>
                <a:ext cx="1059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3299544-FC5A-5CDB-965C-CA725300CA60}"/>
                  </a:ext>
                </a:extLst>
              </p14:cNvPr>
              <p14:cNvContentPartPr/>
              <p14:nvPr/>
            </p14:nvContentPartPr>
            <p14:xfrm>
              <a:off x="2921358" y="6174940"/>
              <a:ext cx="452880" cy="6480"/>
            </p14:xfrm>
          </p:contentPart>
        </mc:Choice>
        <mc:Fallback xmlns="">
          <p:pic>
            <p:nvPicPr>
              <p:cNvPr id="11" name="Ink 10">
                <a:extLst>
                  <a:ext uri="{FF2B5EF4-FFF2-40B4-BE49-F238E27FC236}">
                    <a16:creationId xmlns:a16="http://schemas.microsoft.com/office/drawing/2014/main" id="{73299544-FC5A-5CDB-965C-CA725300CA60}"/>
                  </a:ext>
                </a:extLst>
              </p:cNvPr>
              <p:cNvPicPr/>
              <p:nvPr/>
            </p:nvPicPr>
            <p:blipFill>
              <a:blip r:embed="rId11"/>
              <a:stretch>
                <a:fillRect/>
              </a:stretch>
            </p:blipFill>
            <p:spPr>
              <a:xfrm>
                <a:off x="2915238" y="6168820"/>
                <a:ext cx="4651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BC5B143E-FD59-75DC-C1D6-E39C1B9948EE}"/>
                  </a:ext>
                </a:extLst>
              </p14:cNvPr>
              <p14:cNvContentPartPr/>
              <p14:nvPr/>
            </p14:nvContentPartPr>
            <p14:xfrm>
              <a:off x="8503518" y="5697580"/>
              <a:ext cx="483480" cy="501480"/>
            </p14:xfrm>
          </p:contentPart>
        </mc:Choice>
        <mc:Fallback xmlns="">
          <p:pic>
            <p:nvPicPr>
              <p:cNvPr id="18" name="Ink 17">
                <a:extLst>
                  <a:ext uri="{FF2B5EF4-FFF2-40B4-BE49-F238E27FC236}">
                    <a16:creationId xmlns:a16="http://schemas.microsoft.com/office/drawing/2014/main" id="{BC5B143E-FD59-75DC-C1D6-E39C1B9948EE}"/>
                  </a:ext>
                </a:extLst>
              </p:cNvPr>
              <p:cNvPicPr/>
              <p:nvPr/>
            </p:nvPicPr>
            <p:blipFill>
              <a:blip r:embed="rId13"/>
              <a:stretch>
                <a:fillRect/>
              </a:stretch>
            </p:blipFill>
            <p:spPr>
              <a:xfrm>
                <a:off x="8497398" y="5691460"/>
                <a:ext cx="49572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74E52A79-B0E7-FEF4-E8A9-F44AE29FE268}"/>
                  </a:ext>
                </a:extLst>
              </p14:cNvPr>
              <p14:cNvContentPartPr/>
              <p14:nvPr/>
            </p14:nvContentPartPr>
            <p14:xfrm>
              <a:off x="6404718" y="3311500"/>
              <a:ext cx="779040" cy="625320"/>
            </p14:xfrm>
          </p:contentPart>
        </mc:Choice>
        <mc:Fallback xmlns="">
          <p:pic>
            <p:nvPicPr>
              <p:cNvPr id="19" name="Ink 18">
                <a:extLst>
                  <a:ext uri="{FF2B5EF4-FFF2-40B4-BE49-F238E27FC236}">
                    <a16:creationId xmlns:a16="http://schemas.microsoft.com/office/drawing/2014/main" id="{74E52A79-B0E7-FEF4-E8A9-F44AE29FE268}"/>
                  </a:ext>
                </a:extLst>
              </p:cNvPr>
              <p:cNvPicPr/>
              <p:nvPr/>
            </p:nvPicPr>
            <p:blipFill>
              <a:blip r:embed="rId15"/>
              <a:stretch>
                <a:fillRect/>
              </a:stretch>
            </p:blipFill>
            <p:spPr>
              <a:xfrm>
                <a:off x="6398598" y="3305380"/>
                <a:ext cx="791280" cy="637560"/>
              </a:xfrm>
              <a:prstGeom prst="rect">
                <a:avLst/>
              </a:prstGeom>
            </p:spPr>
          </p:pic>
        </mc:Fallback>
      </mc:AlternateContent>
      <p:grpSp>
        <p:nvGrpSpPr>
          <p:cNvPr id="28" name="Group 27">
            <a:extLst>
              <a:ext uri="{FF2B5EF4-FFF2-40B4-BE49-F238E27FC236}">
                <a16:creationId xmlns:a16="http://schemas.microsoft.com/office/drawing/2014/main" id="{CA13C452-ACA7-EE52-00DF-552655195B85}"/>
              </a:ext>
            </a:extLst>
          </p:cNvPr>
          <p:cNvGrpSpPr/>
          <p:nvPr/>
        </p:nvGrpSpPr>
        <p:grpSpPr>
          <a:xfrm>
            <a:off x="2663238" y="5476180"/>
            <a:ext cx="988560" cy="682200"/>
            <a:chOff x="2663238" y="5476180"/>
            <a:chExt cx="988560" cy="682200"/>
          </a:xfrm>
        </p:grpSpPr>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A37B884-8702-1E35-80A9-5D1A5EF94650}"/>
                    </a:ext>
                  </a:extLst>
                </p14:cNvPr>
                <p14:cNvContentPartPr/>
                <p14:nvPr/>
              </p14:nvContentPartPr>
              <p14:xfrm>
                <a:off x="2885358" y="5893420"/>
                <a:ext cx="219960" cy="100440"/>
              </p14:xfrm>
            </p:contentPart>
          </mc:Choice>
          <mc:Fallback xmlns="">
            <p:pic>
              <p:nvPicPr>
                <p:cNvPr id="12" name="Ink 11">
                  <a:extLst>
                    <a:ext uri="{FF2B5EF4-FFF2-40B4-BE49-F238E27FC236}">
                      <a16:creationId xmlns:a16="http://schemas.microsoft.com/office/drawing/2014/main" id="{FA37B884-8702-1E35-80A9-5D1A5EF94650}"/>
                    </a:ext>
                  </a:extLst>
                </p:cNvPr>
                <p:cNvPicPr/>
                <p:nvPr/>
              </p:nvPicPr>
              <p:blipFill>
                <a:blip r:embed="rId17"/>
                <a:stretch>
                  <a:fillRect/>
                </a:stretch>
              </p:blipFill>
              <p:spPr>
                <a:xfrm>
                  <a:off x="2879238" y="5887300"/>
                  <a:ext cx="232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C205EC1C-B6BF-B89E-931A-699A732096D1}"/>
                    </a:ext>
                  </a:extLst>
                </p14:cNvPr>
                <p14:cNvContentPartPr/>
                <p14:nvPr/>
              </p14:nvContentPartPr>
              <p14:xfrm>
                <a:off x="2663238" y="5883700"/>
                <a:ext cx="235080" cy="196200"/>
              </p14:xfrm>
            </p:contentPart>
          </mc:Choice>
          <mc:Fallback xmlns="">
            <p:pic>
              <p:nvPicPr>
                <p:cNvPr id="14" name="Ink 13">
                  <a:extLst>
                    <a:ext uri="{FF2B5EF4-FFF2-40B4-BE49-F238E27FC236}">
                      <a16:creationId xmlns:a16="http://schemas.microsoft.com/office/drawing/2014/main" id="{C205EC1C-B6BF-B89E-931A-699A732096D1}"/>
                    </a:ext>
                  </a:extLst>
                </p:cNvPr>
                <p:cNvPicPr/>
                <p:nvPr/>
              </p:nvPicPr>
              <p:blipFill>
                <a:blip r:embed="rId19"/>
                <a:stretch>
                  <a:fillRect/>
                </a:stretch>
              </p:blipFill>
              <p:spPr>
                <a:xfrm>
                  <a:off x="2657118" y="5877580"/>
                  <a:ext cx="2473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55DA1EA2-0DD2-7AC6-71D3-BD7D54D5CC3E}"/>
                    </a:ext>
                  </a:extLst>
                </p14:cNvPr>
                <p14:cNvContentPartPr/>
                <p14:nvPr/>
              </p14:nvContentPartPr>
              <p14:xfrm>
                <a:off x="3466758" y="5895580"/>
                <a:ext cx="137520" cy="235800"/>
              </p14:xfrm>
            </p:contentPart>
          </mc:Choice>
          <mc:Fallback xmlns="">
            <p:pic>
              <p:nvPicPr>
                <p:cNvPr id="15" name="Ink 14">
                  <a:extLst>
                    <a:ext uri="{FF2B5EF4-FFF2-40B4-BE49-F238E27FC236}">
                      <a16:creationId xmlns:a16="http://schemas.microsoft.com/office/drawing/2014/main" id="{55DA1EA2-0DD2-7AC6-71D3-BD7D54D5CC3E}"/>
                    </a:ext>
                  </a:extLst>
                </p:cNvPr>
                <p:cNvPicPr/>
                <p:nvPr/>
              </p:nvPicPr>
              <p:blipFill>
                <a:blip r:embed="rId21"/>
                <a:stretch>
                  <a:fillRect/>
                </a:stretch>
              </p:blipFill>
              <p:spPr>
                <a:xfrm>
                  <a:off x="3460638" y="5889460"/>
                  <a:ext cx="149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45EEF43A-131F-D4FA-6571-412BF3E9FD75}"/>
                    </a:ext>
                  </a:extLst>
                </p14:cNvPr>
                <p14:cNvContentPartPr/>
                <p14:nvPr/>
              </p14:nvContentPartPr>
              <p14:xfrm>
                <a:off x="3330678" y="5907820"/>
                <a:ext cx="213480" cy="178920"/>
              </p14:xfrm>
            </p:contentPart>
          </mc:Choice>
          <mc:Fallback xmlns="">
            <p:pic>
              <p:nvPicPr>
                <p:cNvPr id="21" name="Ink 20">
                  <a:extLst>
                    <a:ext uri="{FF2B5EF4-FFF2-40B4-BE49-F238E27FC236}">
                      <a16:creationId xmlns:a16="http://schemas.microsoft.com/office/drawing/2014/main" id="{45EEF43A-131F-D4FA-6571-412BF3E9FD75}"/>
                    </a:ext>
                  </a:extLst>
                </p:cNvPr>
                <p:cNvPicPr/>
                <p:nvPr/>
              </p:nvPicPr>
              <p:blipFill>
                <a:blip r:embed="rId23"/>
                <a:stretch>
                  <a:fillRect/>
                </a:stretch>
              </p:blipFill>
              <p:spPr>
                <a:xfrm>
                  <a:off x="3324558" y="5901700"/>
                  <a:ext cx="225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76F19EDF-E167-F72A-EF1F-0A6798134D92}"/>
                    </a:ext>
                  </a:extLst>
                </p14:cNvPr>
                <p14:cNvContentPartPr/>
                <p14:nvPr/>
              </p14:nvContentPartPr>
              <p14:xfrm>
                <a:off x="3294318" y="5781100"/>
                <a:ext cx="357480" cy="377280"/>
              </p14:xfrm>
            </p:contentPart>
          </mc:Choice>
          <mc:Fallback xmlns="">
            <p:pic>
              <p:nvPicPr>
                <p:cNvPr id="24" name="Ink 23">
                  <a:extLst>
                    <a:ext uri="{FF2B5EF4-FFF2-40B4-BE49-F238E27FC236}">
                      <a16:creationId xmlns:a16="http://schemas.microsoft.com/office/drawing/2014/main" id="{76F19EDF-E167-F72A-EF1F-0A6798134D92}"/>
                    </a:ext>
                  </a:extLst>
                </p:cNvPr>
                <p:cNvPicPr/>
                <p:nvPr/>
              </p:nvPicPr>
              <p:blipFill>
                <a:blip r:embed="rId25"/>
                <a:stretch>
                  <a:fillRect/>
                </a:stretch>
              </p:blipFill>
              <p:spPr>
                <a:xfrm>
                  <a:off x="3288198" y="5774980"/>
                  <a:ext cx="3697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A2947AB7-F0CB-2C8E-B656-04906B4F9661}"/>
                    </a:ext>
                  </a:extLst>
                </p14:cNvPr>
                <p14:cNvContentPartPr/>
                <p14:nvPr/>
              </p14:nvContentPartPr>
              <p14:xfrm>
                <a:off x="2783118" y="5476180"/>
                <a:ext cx="757080" cy="419400"/>
              </p14:xfrm>
            </p:contentPart>
          </mc:Choice>
          <mc:Fallback xmlns="">
            <p:pic>
              <p:nvPicPr>
                <p:cNvPr id="26" name="Ink 25">
                  <a:extLst>
                    <a:ext uri="{FF2B5EF4-FFF2-40B4-BE49-F238E27FC236}">
                      <a16:creationId xmlns:a16="http://schemas.microsoft.com/office/drawing/2014/main" id="{A2947AB7-F0CB-2C8E-B656-04906B4F9661}"/>
                    </a:ext>
                  </a:extLst>
                </p:cNvPr>
                <p:cNvPicPr/>
                <p:nvPr/>
              </p:nvPicPr>
              <p:blipFill>
                <a:blip r:embed="rId27"/>
                <a:stretch>
                  <a:fillRect/>
                </a:stretch>
              </p:blipFill>
              <p:spPr>
                <a:xfrm>
                  <a:off x="2776998" y="5470060"/>
                  <a:ext cx="769320" cy="43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CDC3A902-82B0-2AB6-6AFE-34F369AEF2E5}"/>
                  </a:ext>
                </a:extLst>
              </p14:cNvPr>
              <p14:cNvContentPartPr/>
              <p14:nvPr/>
            </p14:nvContentPartPr>
            <p14:xfrm>
              <a:off x="5223198" y="5974780"/>
              <a:ext cx="1415160" cy="35280"/>
            </p14:xfrm>
          </p:contentPart>
        </mc:Choice>
        <mc:Fallback xmlns="">
          <p:pic>
            <p:nvPicPr>
              <p:cNvPr id="30" name="Ink 29">
                <a:extLst>
                  <a:ext uri="{FF2B5EF4-FFF2-40B4-BE49-F238E27FC236}">
                    <a16:creationId xmlns:a16="http://schemas.microsoft.com/office/drawing/2014/main" id="{CDC3A902-82B0-2AB6-6AFE-34F369AEF2E5}"/>
                  </a:ext>
                </a:extLst>
              </p:cNvPr>
              <p:cNvPicPr/>
              <p:nvPr/>
            </p:nvPicPr>
            <p:blipFill>
              <a:blip r:embed="rId29"/>
              <a:stretch>
                <a:fillRect/>
              </a:stretch>
            </p:blipFill>
            <p:spPr>
              <a:xfrm>
                <a:off x="5217078" y="5968660"/>
                <a:ext cx="1427400" cy="47520"/>
              </a:xfrm>
              <a:prstGeom prst="rect">
                <a:avLst/>
              </a:prstGeom>
            </p:spPr>
          </p:pic>
        </mc:Fallback>
      </mc:AlternateContent>
    </p:spTree>
    <p:extLst>
      <p:ext uri="{BB962C8B-B14F-4D97-AF65-F5344CB8AC3E}">
        <p14:creationId xmlns:p14="http://schemas.microsoft.com/office/powerpoint/2010/main" val="2135392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Project Structure of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22222"/>
                </a:solidFill>
                <a:effectLst/>
              </a:rPr>
              <a:t>When you create a new SAPUI5 application, you will be able to see a folder structure created in your project explorer like below.</a:t>
            </a:r>
            <a:r>
              <a:rPr lang="en-US" dirty="0"/>
              <a:t> </a:t>
            </a:r>
          </a:p>
          <a:p>
            <a:pPr algn="just"/>
            <a:r>
              <a:rPr lang="en-US" b="0" i="0" dirty="0">
                <a:solidFill>
                  <a:srgbClr val="313B3F"/>
                </a:solidFill>
                <a:effectLst/>
              </a:rPr>
              <a:t>In a SAP project there are a number of folders and files that you will not recognize if you are not familiar with MVC. Let's have a quick overview.</a:t>
            </a:r>
          </a:p>
          <a:p>
            <a:pPr algn="just"/>
            <a:r>
              <a:rPr lang="en-US" b="0" i="0" dirty="0">
                <a:solidFill>
                  <a:srgbClr val="313B3F"/>
                </a:solidFill>
                <a:effectLst/>
              </a:rPr>
              <a:t>Within a given project inside the </a:t>
            </a:r>
            <a:r>
              <a:rPr lang="en-US" b="1" i="0" dirty="0">
                <a:solidFill>
                  <a:srgbClr val="313B3F"/>
                </a:solidFill>
                <a:effectLst/>
              </a:rPr>
              <a:t>webapp</a:t>
            </a:r>
            <a:r>
              <a:rPr lang="en-US" b="0" i="0" dirty="0">
                <a:solidFill>
                  <a:srgbClr val="313B3F"/>
                </a:solidFill>
                <a:effectLst/>
              </a:rPr>
              <a:t> folder , you have three core folders</a:t>
            </a:r>
            <a:endParaRPr lang="en-US" dirty="0">
              <a:solidFill>
                <a:srgbClr val="313B3F"/>
              </a:solidFill>
            </a:endParaRPr>
          </a:p>
          <a:p>
            <a:pPr marL="285750" indent="-285750" algn="just">
              <a:buFont typeface="Arial" panose="020B0604020202020204" pitchFamily="34" charset="0"/>
              <a:buChar char="•"/>
            </a:pPr>
            <a:r>
              <a:rPr lang="en-US" dirty="0">
                <a:solidFill>
                  <a:srgbClr val="313B3F"/>
                </a:solidFill>
              </a:rPr>
              <a:t>Model</a:t>
            </a:r>
          </a:p>
          <a:p>
            <a:pPr marL="285750" indent="-285750" algn="just">
              <a:buFont typeface="Arial" panose="020B0604020202020204" pitchFamily="34" charset="0"/>
              <a:buChar char="•"/>
            </a:pPr>
            <a:r>
              <a:rPr lang="en-US" dirty="0">
                <a:solidFill>
                  <a:srgbClr val="313B3F"/>
                </a:solidFill>
              </a:rPr>
              <a:t>View</a:t>
            </a:r>
          </a:p>
          <a:p>
            <a:pPr marL="285750" indent="-285750" algn="just">
              <a:buFont typeface="Arial" panose="020B0604020202020204" pitchFamily="34" charset="0"/>
              <a:buChar char="•"/>
            </a:pPr>
            <a:r>
              <a:rPr lang="en-US" dirty="0">
                <a:solidFill>
                  <a:srgbClr val="313B3F"/>
                </a:solidFill>
              </a:rPr>
              <a:t>Controller</a:t>
            </a:r>
          </a:p>
          <a:p>
            <a:pPr algn="just"/>
            <a:endParaRPr lang="en-US" b="0" i="0" dirty="0">
              <a:solidFill>
                <a:srgbClr val="313B3F"/>
              </a:solidFill>
              <a:effectLst/>
            </a:endParaRPr>
          </a:p>
          <a:p>
            <a:pPr algn="just"/>
            <a:r>
              <a:rPr lang="en-US" b="1" dirty="0">
                <a:solidFill>
                  <a:srgbClr val="313B3F"/>
                </a:solidFill>
              </a:rPr>
              <a:t>webapp folder : </a:t>
            </a:r>
            <a:r>
              <a:rPr lang="en-US" dirty="0">
                <a:solidFill>
                  <a:srgbClr val="313B3F"/>
                </a:solidFill>
              </a:rPr>
              <a:t>webapp folder is the root folder of the application in which all the core folders and files of the application were kept.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Rectangle 6">
            <a:extLst>
              <a:ext uri="{FF2B5EF4-FFF2-40B4-BE49-F238E27FC236}">
                <a16:creationId xmlns:a16="http://schemas.microsoft.com/office/drawing/2014/main" id="{76DDF586-C430-4F5F-A2F9-35412E3C3DD0}"/>
              </a:ext>
            </a:extLst>
          </p:cNvPr>
          <p:cNvSpPr/>
          <p:nvPr/>
        </p:nvSpPr>
        <p:spPr>
          <a:xfrm>
            <a:off x="6562725" y="2333625"/>
            <a:ext cx="1514475" cy="295275"/>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A387A183-5FE8-4A85-A755-B99DC1886333}"/>
              </a:ext>
            </a:extLst>
          </p:cNvPr>
          <p:cNvPicPr>
            <a:picLocks noChangeAspect="1"/>
          </p:cNvPicPr>
          <p:nvPr/>
        </p:nvPicPr>
        <p:blipFill>
          <a:blip r:embed="rId4"/>
          <a:stretch>
            <a:fillRect/>
          </a:stretch>
        </p:blipFill>
        <p:spPr>
          <a:xfrm>
            <a:off x="6397145" y="3933883"/>
            <a:ext cx="3856725" cy="2524125"/>
          </a:xfrm>
          <a:prstGeom prst="rect">
            <a:avLst/>
          </a:prstGeom>
        </p:spPr>
      </p:pic>
    </p:spTree>
    <p:extLst>
      <p:ext uri="{BB962C8B-B14F-4D97-AF65-F5344CB8AC3E}">
        <p14:creationId xmlns:p14="http://schemas.microsoft.com/office/powerpoint/2010/main" val="1755149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UI5 Project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r>
              <a:rPr lang="en-US" u="sng" dirty="0"/>
              <a:t>Pre-requisites:</a:t>
            </a:r>
          </a:p>
          <a:p>
            <a:pPr marL="285750" indent="-285750">
              <a:buFont typeface="Arial" panose="020B0604020202020204" pitchFamily="34" charset="0"/>
              <a:buChar char="•"/>
            </a:pPr>
            <a:r>
              <a:rPr lang="en-US" dirty="0"/>
              <a:t>We must have node.js v14 or above installed in our system.</a:t>
            </a:r>
          </a:p>
          <a:p>
            <a:pPr marL="285750" indent="-285750">
              <a:buFont typeface="Arial" panose="020B0604020202020204" pitchFamily="34" charset="0"/>
              <a:buChar char="•"/>
            </a:pPr>
            <a:r>
              <a:rPr lang="en-US" dirty="0"/>
              <a:t>We must have sap ui5 tooling installed in our system</a:t>
            </a:r>
          </a:p>
          <a:p>
            <a:r>
              <a:rPr lang="en-US" b="1" i="1" dirty="0">
                <a:solidFill>
                  <a:srgbClr val="FF0000"/>
                </a:solidFill>
              </a:rPr>
              <a:t>npm install –g @ui5/cli</a:t>
            </a:r>
            <a:r>
              <a:rPr lang="en-US" b="1" i="1" dirty="0"/>
              <a:t> (ui5 command line tool)</a:t>
            </a:r>
          </a:p>
          <a:p>
            <a:r>
              <a:rPr lang="en-US" b="1" i="1" dirty="0">
                <a:solidFill>
                  <a:srgbClr val="FF0000"/>
                </a:solidFill>
              </a:rPr>
              <a:t>npm install –g @sap/ux-ui5 tooling  </a:t>
            </a:r>
            <a:r>
              <a:rPr lang="en-US" b="1" i="1" dirty="0"/>
              <a:t>(Fiori command tools)</a:t>
            </a:r>
          </a:p>
          <a:p>
            <a:r>
              <a:rPr lang="en-US" dirty="0"/>
              <a:t>Both are pre-installed in BAS (Business Application Studio)</a:t>
            </a:r>
          </a:p>
          <a:p>
            <a:endParaRPr lang="en-US" dirty="0"/>
          </a:p>
          <a:p>
            <a:r>
              <a:rPr lang="en-US" u="sng" dirty="0"/>
              <a:t>App creation:-</a:t>
            </a:r>
          </a:p>
          <a:p>
            <a:pPr marL="285750" indent="-285750">
              <a:buFont typeface="Arial" panose="020B0604020202020204" pitchFamily="34" charset="0"/>
              <a:buChar char="•"/>
            </a:pPr>
            <a:r>
              <a:rPr lang="en-US" dirty="0"/>
              <a:t>Initialize a UI5 project , Create a Folder for your project (</a:t>
            </a:r>
            <a:r>
              <a:rPr lang="en-US" b="1" dirty="0"/>
              <a:t>UI5project</a:t>
            </a:r>
            <a:r>
              <a:rPr lang="en-US" dirty="0"/>
              <a:t>) .</a:t>
            </a:r>
          </a:p>
          <a:p>
            <a:pPr marL="285750" indent="-285750">
              <a:buFont typeface="Arial" panose="020B0604020202020204" pitchFamily="34" charset="0"/>
              <a:buChar char="•"/>
            </a:pPr>
            <a:r>
              <a:rPr lang="en-US" dirty="0"/>
              <a:t>We need to create a </a:t>
            </a:r>
            <a:r>
              <a:rPr lang="en-US" b="1" dirty="0">
                <a:solidFill>
                  <a:srgbClr val="FF0000"/>
                </a:solidFill>
              </a:rPr>
              <a:t>webapp</a:t>
            </a:r>
            <a:r>
              <a:rPr lang="en-US" dirty="0"/>
              <a:t> folder inside our project folder.</a:t>
            </a:r>
          </a:p>
          <a:p>
            <a:pPr marL="285750" indent="-285750">
              <a:buFont typeface="Arial" panose="020B0604020202020204" pitchFamily="34" charset="0"/>
              <a:buChar char="•"/>
            </a:pPr>
            <a:r>
              <a:rPr lang="en-US" dirty="0"/>
              <a:t> inside webapp folder create a</a:t>
            </a:r>
            <a:r>
              <a:rPr lang="en-US" dirty="0">
                <a:solidFill>
                  <a:srgbClr val="FF0000"/>
                </a:solidFill>
              </a:rPr>
              <a:t> </a:t>
            </a:r>
            <a:r>
              <a:rPr lang="en-US" b="1" dirty="0">
                <a:solidFill>
                  <a:srgbClr val="FF0000"/>
                </a:solidFill>
              </a:rPr>
              <a:t>manifest.json </a:t>
            </a:r>
            <a:r>
              <a:rPr lang="en-US" dirty="0"/>
              <a:t>file</a:t>
            </a:r>
          </a:p>
          <a:p>
            <a:r>
              <a:rPr lang="en-US" dirty="0"/>
              <a:t>       inside manifest.json file create “sap.app”</a:t>
            </a:r>
          </a:p>
          <a:p>
            <a:r>
              <a:rPr lang="en-US" dirty="0"/>
              <a:t>                                                   </a:t>
            </a:r>
            <a:r>
              <a:rPr lang="en-US" dirty="0">
                <a:solidFill>
                  <a:srgbClr val="FF0000"/>
                </a:solidFill>
              </a:rPr>
              <a:t>{</a:t>
            </a:r>
          </a:p>
          <a:p>
            <a:r>
              <a:rPr lang="en-US" dirty="0">
                <a:solidFill>
                  <a:srgbClr val="FF0000"/>
                </a:solidFill>
              </a:rPr>
              <a:t>                                                           “sap.app”:{</a:t>
            </a:r>
          </a:p>
          <a:p>
            <a:r>
              <a:rPr lang="en-US" dirty="0">
                <a:solidFill>
                  <a:srgbClr val="FF0000"/>
                </a:solidFill>
              </a:rPr>
              <a:t>                                                                    </a:t>
            </a:r>
            <a:r>
              <a:rPr lang="en-US" dirty="0">
                <a:solidFill>
                  <a:srgbClr val="FF0000"/>
                </a:solidFill>
                <a:highlight>
                  <a:srgbClr val="FFFF00"/>
                </a:highlight>
              </a:rPr>
              <a:t>“id”: “mickey</a:t>
            </a:r>
            <a:r>
              <a:rPr lang="en-US" dirty="0">
                <a:solidFill>
                  <a:srgbClr val="FF0000"/>
                </a:solidFill>
              </a:rPr>
              <a:t>”</a:t>
            </a:r>
          </a:p>
          <a:p>
            <a:r>
              <a:rPr lang="en-US" dirty="0">
                <a:solidFill>
                  <a:srgbClr val="FF0000"/>
                </a:solidFill>
              </a:rPr>
              <a:t>                                                                             }  }</a:t>
            </a:r>
          </a:p>
          <a:p>
            <a:pPr marL="285750" indent="-285750">
              <a:buFont typeface="Arial" panose="020B0604020202020204" pitchFamily="34" charset="0"/>
              <a:buChar char="•"/>
            </a:pPr>
            <a:r>
              <a:rPr lang="en-US" dirty="0"/>
              <a:t>Now Initialize a node project , In the project terminal run command </a:t>
            </a:r>
            <a:r>
              <a:rPr lang="en-US" b="1" dirty="0">
                <a:solidFill>
                  <a:srgbClr val="FF0000"/>
                </a:solidFill>
              </a:rPr>
              <a:t>npm init</a:t>
            </a:r>
            <a:r>
              <a:rPr lang="en-US" dirty="0">
                <a:solidFill>
                  <a:srgbClr val="FF0000"/>
                </a:solidFill>
              </a:rPr>
              <a:t> </a:t>
            </a:r>
            <a:r>
              <a:rPr lang="en-US" dirty="0"/>
              <a:t>(auto generate a package.json file).</a:t>
            </a:r>
          </a:p>
          <a:p>
            <a:pPr marL="285750" indent="-285750">
              <a:buFont typeface="Arial" panose="020B0604020202020204" pitchFamily="34" charset="0"/>
              <a:buChar char="•"/>
            </a:pPr>
            <a:r>
              <a:rPr lang="en-US" dirty="0"/>
              <a:t>Now run </a:t>
            </a:r>
            <a:r>
              <a:rPr lang="en-US" b="1" dirty="0">
                <a:solidFill>
                  <a:srgbClr val="FF0000"/>
                </a:solidFill>
              </a:rPr>
              <a:t>ui5 init </a:t>
            </a:r>
            <a:r>
              <a:rPr lang="en-US" dirty="0"/>
              <a:t>command inside the terminal</a:t>
            </a:r>
            <a:r>
              <a:rPr lang="en-US" b="1" dirty="0"/>
              <a:t> </a:t>
            </a:r>
            <a:r>
              <a:rPr lang="en-US" dirty="0"/>
              <a:t>(ui5.yaml file will generated automatically)</a:t>
            </a:r>
            <a:r>
              <a:rPr lang="en-US" b="1" dirty="0"/>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3">
            <a:extLst>
              <a:ext uri="{FF2B5EF4-FFF2-40B4-BE49-F238E27FC236}">
                <a16:creationId xmlns:a16="http://schemas.microsoft.com/office/drawing/2014/main" id="{26B88B5C-D2F8-4263-A5D7-EA5B3684C4B9}"/>
              </a:ext>
            </a:extLst>
          </p:cNvPr>
          <p:cNvSpPr/>
          <p:nvPr/>
        </p:nvSpPr>
        <p:spPr>
          <a:xfrm>
            <a:off x="8953500" y="3318246"/>
            <a:ext cx="2014330" cy="12089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a:solidFill>
                  <a:schemeClr val="tx1"/>
                </a:solidFill>
              </a:rPr>
              <a:t>Id is the identifier of the project.</a:t>
            </a:r>
          </a:p>
          <a:p>
            <a:r>
              <a:rPr lang="en-US" sz="1400" dirty="0">
                <a:solidFill>
                  <a:schemeClr val="tx1"/>
                </a:solidFill>
              </a:rPr>
              <a:t>You can give any name as a pet name of the webapp folder</a:t>
            </a:r>
          </a:p>
        </p:txBody>
      </p:sp>
      <p:cxnSp>
        <p:nvCxnSpPr>
          <p:cNvPr id="6" name="Straight Arrow Connector 5">
            <a:extLst>
              <a:ext uri="{FF2B5EF4-FFF2-40B4-BE49-F238E27FC236}">
                <a16:creationId xmlns:a16="http://schemas.microsoft.com/office/drawing/2014/main" id="{98FB93FC-EB17-438D-9967-CEE61FD81450}"/>
              </a:ext>
            </a:extLst>
          </p:cNvPr>
          <p:cNvCxnSpPr>
            <a:cxnSpLocks/>
          </p:cNvCxnSpPr>
          <p:nvPr/>
        </p:nvCxnSpPr>
        <p:spPr>
          <a:xfrm flipH="1">
            <a:off x="5238750" y="4457700"/>
            <a:ext cx="37147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2508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a:t>
            </a:r>
            <a:r>
              <a:rPr lang="en-US" sz="3600" b="1" dirty="0">
                <a:latin typeface="Cooper Black" panose="0208090404030B020404" pitchFamily="18" charset="0"/>
              </a:rPr>
              <a:t>App</a:t>
            </a:r>
            <a:r>
              <a:rPr lang="en-US" sz="3600" dirty="0">
                <a:latin typeface="Cooper Black" panose="0208090404030B020404" pitchFamily="18" charset="0"/>
              </a:rPr>
              <a:t>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u="sng" dirty="0"/>
              <a:t>App-Code:-</a:t>
            </a:r>
          </a:p>
          <a:p>
            <a:pPr marL="285750" indent="-285750">
              <a:buFont typeface="Arial" panose="020B0604020202020204" pitchFamily="34" charset="0"/>
              <a:buChar char="•"/>
            </a:pPr>
            <a:r>
              <a:rPr lang="en-US" dirty="0"/>
              <a:t>Create </a:t>
            </a:r>
            <a:r>
              <a:rPr lang="en-US" b="1" dirty="0"/>
              <a:t>index.html </a:t>
            </a:r>
            <a:r>
              <a:rPr lang="en-US" dirty="0"/>
              <a:t>, load the sapui5 framework from CDN and specify the properties like library and theme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terminal run command </a:t>
            </a:r>
            <a:r>
              <a:rPr lang="en-US" b="1" u="sng" dirty="0">
                <a:solidFill>
                  <a:schemeClr val="accent6"/>
                </a:solidFill>
              </a:rPr>
              <a:t>fiori run --open index.html </a:t>
            </a:r>
            <a:r>
              <a:rPr lang="en-US" dirty="0"/>
              <a:t>to run your application on  the browser.</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4" name="TextBox 13">
            <a:extLst>
              <a:ext uri="{FF2B5EF4-FFF2-40B4-BE49-F238E27FC236}">
                <a16:creationId xmlns:a16="http://schemas.microsoft.com/office/drawing/2014/main" id="{50A7425C-2A65-4B98-A3C4-C037B3875D26}"/>
              </a:ext>
            </a:extLst>
          </p:cNvPr>
          <p:cNvSpPr txBox="1"/>
          <p:nvPr/>
        </p:nvSpPr>
        <p:spPr>
          <a:xfrm>
            <a:off x="9492152" y="2299690"/>
            <a:ext cx="1728995" cy="646331"/>
          </a:xfrm>
          <a:prstGeom prst="rect">
            <a:avLst/>
          </a:prstGeom>
          <a:noFill/>
        </p:spPr>
        <p:txBody>
          <a:bodyPr wrap="square" rtlCol="0">
            <a:spAutoFit/>
          </a:bodyPr>
          <a:lstStyle/>
          <a:p>
            <a:r>
              <a:rPr lang="en-US" sz="1200" b="1" dirty="0"/>
              <a:t>Here we have to also mention the namespace of the application</a:t>
            </a:r>
          </a:p>
        </p:txBody>
      </p:sp>
      <p:sp>
        <p:nvSpPr>
          <p:cNvPr id="21" name="TextBox 20">
            <a:extLst>
              <a:ext uri="{FF2B5EF4-FFF2-40B4-BE49-F238E27FC236}">
                <a16:creationId xmlns:a16="http://schemas.microsoft.com/office/drawing/2014/main" id="{E11ADA0E-792A-47F3-A2F2-CDF0409FAB98}"/>
              </a:ext>
            </a:extLst>
          </p:cNvPr>
          <p:cNvSpPr txBox="1"/>
          <p:nvPr/>
        </p:nvSpPr>
        <p:spPr>
          <a:xfrm>
            <a:off x="667798" y="1908536"/>
            <a:ext cx="1927078" cy="954107"/>
          </a:xfrm>
          <a:prstGeom prst="rect">
            <a:avLst/>
          </a:prstGeom>
          <a:noFill/>
        </p:spPr>
        <p:txBody>
          <a:bodyPr wrap="square" rtlCol="0">
            <a:spAutoFit/>
          </a:bodyPr>
          <a:lstStyle/>
          <a:p>
            <a:r>
              <a:rPr lang="en-US" sz="1400" dirty="0">
                <a:solidFill>
                  <a:schemeClr val="accent6"/>
                </a:solidFill>
              </a:rPr>
              <a:t>This is also know asUI5 Bootstrap Code used to initialize the UI5 Framework initially</a:t>
            </a:r>
          </a:p>
        </p:txBody>
      </p:sp>
      <p:pic>
        <p:nvPicPr>
          <p:cNvPr id="24" name="Picture 23">
            <a:extLst>
              <a:ext uri="{FF2B5EF4-FFF2-40B4-BE49-F238E27FC236}">
                <a16:creationId xmlns:a16="http://schemas.microsoft.com/office/drawing/2014/main" id="{D949679D-15BA-4D9A-9654-2E8452482BEF}"/>
              </a:ext>
            </a:extLst>
          </p:cNvPr>
          <p:cNvPicPr>
            <a:picLocks noChangeAspect="1"/>
          </p:cNvPicPr>
          <p:nvPr/>
        </p:nvPicPr>
        <p:blipFill>
          <a:blip r:embed="rId3"/>
          <a:stretch>
            <a:fillRect/>
          </a:stretch>
        </p:blipFill>
        <p:spPr>
          <a:xfrm>
            <a:off x="2685364" y="1416181"/>
            <a:ext cx="6730784" cy="2394123"/>
          </a:xfrm>
          <a:prstGeom prst="rect">
            <a:avLst/>
          </a:prstGeom>
        </p:spPr>
      </p:pic>
      <p:sp>
        <p:nvSpPr>
          <p:cNvPr id="25" name="Left Brace 24">
            <a:extLst>
              <a:ext uri="{FF2B5EF4-FFF2-40B4-BE49-F238E27FC236}">
                <a16:creationId xmlns:a16="http://schemas.microsoft.com/office/drawing/2014/main" id="{C6C5848E-284B-4E45-9FFC-3FE6C2DA06FA}"/>
              </a:ext>
            </a:extLst>
          </p:cNvPr>
          <p:cNvSpPr/>
          <p:nvPr/>
        </p:nvSpPr>
        <p:spPr>
          <a:xfrm>
            <a:off x="2507171" y="1908536"/>
            <a:ext cx="869696" cy="800100"/>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122E4863-F273-49D3-B358-31DEFA63B3C0}"/>
              </a:ext>
            </a:extLst>
          </p:cNvPr>
          <p:cNvSpPr/>
          <p:nvPr/>
        </p:nvSpPr>
        <p:spPr>
          <a:xfrm>
            <a:off x="5216241" y="2381250"/>
            <a:ext cx="232060" cy="327386"/>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DA685BE6-6689-412B-BF28-F829B4B80F5F}"/>
              </a:ext>
            </a:extLst>
          </p:cNvPr>
          <p:cNvCxnSpPr/>
          <p:nvPr/>
        </p:nvCxnSpPr>
        <p:spPr>
          <a:xfrm flipH="1">
            <a:off x="5553075" y="2524125"/>
            <a:ext cx="402907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82947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400947" y="785154"/>
            <a:ext cx="5353730" cy="6001643"/>
          </a:xfrm>
          <a:prstGeom prst="rect">
            <a:avLst/>
          </a:prstGeom>
          <a:noFill/>
        </p:spPr>
        <p:txBody>
          <a:bodyPr wrap="square" rtlCol="0">
            <a:spAutoFit/>
          </a:bodyPr>
          <a:lstStyle/>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Creating a Simple node project</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Creating basic function in Node JS</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Creating Reusable modules</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Reading files in NodeJS using the fs module</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Steps to Create a Fresh Node Project</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Serving our files using express module</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Serving an application using Node JS</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Introduction to jQuery</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Introduction to UI5</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Responsive Web Design</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Structure of UI5 Framework</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MVC Architecture.</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Project Structure of UI5 Project.</a:t>
            </a:r>
            <a:endParaRPr lang="en-US" sz="1200" dirty="0"/>
          </a:p>
          <a:p>
            <a:pPr marL="285750" marR="0" lvl="0" indent="-285750" algn="l" rtl="0">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First UI5 Project</a:t>
            </a:r>
            <a:endParaRPr lang="en-US" sz="1200" dirty="0"/>
          </a:p>
          <a:p>
            <a:pPr marL="285750" indent="-285750">
              <a:buClr>
                <a:schemeClr val="dk1"/>
              </a:buClr>
              <a:buSzPts val="1800"/>
              <a:buFont typeface="Arial"/>
              <a:buChar char="•"/>
            </a:pPr>
            <a:r>
              <a:rPr lang="en-US" sz="1200" dirty="0">
                <a:solidFill>
                  <a:schemeClr val="dk1"/>
                </a:solidFill>
                <a:latin typeface="Calibri"/>
                <a:ea typeface="Calibri"/>
                <a:cs typeface="Calibri"/>
              </a:rPr>
              <a:t>Introduction to UI5</a:t>
            </a:r>
          </a:p>
          <a:p>
            <a:pPr marL="285750" indent="-285750">
              <a:buClr>
                <a:schemeClr val="dk1"/>
              </a:buClr>
              <a:buSzPts val="1800"/>
              <a:buFont typeface="Arial"/>
              <a:buChar char="•"/>
            </a:pPr>
            <a:r>
              <a:rPr lang="en-US" sz="1200" dirty="0">
                <a:solidFill>
                  <a:schemeClr val="dk1"/>
                </a:solidFill>
                <a:latin typeface="Calibri"/>
                <a:ea typeface="Calibri"/>
                <a:cs typeface="Calibri"/>
              </a:rPr>
              <a:t>Responsive Web Design</a:t>
            </a:r>
          </a:p>
          <a:p>
            <a:pPr marL="285750" indent="-285750">
              <a:buClr>
                <a:schemeClr val="dk1"/>
              </a:buClr>
              <a:buSzPts val="1800"/>
              <a:buFont typeface="Arial"/>
              <a:buChar char="•"/>
            </a:pPr>
            <a:r>
              <a:rPr lang="en-US" sz="1200" dirty="0">
                <a:solidFill>
                  <a:schemeClr val="dk1"/>
                </a:solidFill>
                <a:latin typeface="Calibri"/>
                <a:ea typeface="Calibri"/>
                <a:cs typeface="Calibri"/>
              </a:rPr>
              <a:t>Structure of UI5 Framework</a:t>
            </a:r>
          </a:p>
          <a:p>
            <a:pPr marL="285750" indent="-285750">
              <a:buClr>
                <a:schemeClr val="dk1"/>
              </a:buClr>
              <a:buSzPts val="1800"/>
              <a:buFont typeface="Arial"/>
              <a:buChar char="•"/>
            </a:pPr>
            <a:r>
              <a:rPr lang="en-US" sz="1200" dirty="0">
                <a:solidFill>
                  <a:schemeClr val="dk1"/>
                </a:solidFill>
                <a:latin typeface="Calibri"/>
                <a:ea typeface="Calibri"/>
                <a:cs typeface="Calibri"/>
              </a:rPr>
              <a:t>Introduction to UI5 SDK</a:t>
            </a:r>
          </a:p>
          <a:p>
            <a:pPr marL="285750" indent="-285750">
              <a:buClr>
                <a:schemeClr val="dk1"/>
              </a:buClr>
              <a:buSzPts val="1800"/>
              <a:buFont typeface="Arial"/>
              <a:buChar char="•"/>
            </a:pPr>
            <a:r>
              <a:rPr lang="en-US" sz="1200" dirty="0">
                <a:solidFill>
                  <a:schemeClr val="dk1"/>
                </a:solidFill>
                <a:latin typeface="Calibri"/>
                <a:ea typeface="Calibri"/>
                <a:cs typeface="Calibri"/>
              </a:rPr>
              <a:t>MVC Architecture.</a:t>
            </a:r>
          </a:p>
          <a:p>
            <a:pPr marL="285750" indent="-285750">
              <a:buClr>
                <a:schemeClr val="dk1"/>
              </a:buClr>
              <a:buSzPts val="1800"/>
              <a:buFont typeface="Arial"/>
              <a:buChar char="•"/>
            </a:pPr>
            <a:r>
              <a:rPr lang="en-US" sz="1200" dirty="0">
                <a:solidFill>
                  <a:schemeClr val="dk1"/>
                </a:solidFill>
                <a:latin typeface="Calibri"/>
                <a:ea typeface="Calibri"/>
                <a:cs typeface="Calibri"/>
              </a:rPr>
              <a:t>Project Structure of UI5 Project.</a:t>
            </a:r>
          </a:p>
          <a:p>
            <a:pPr marL="285750" indent="-285750">
              <a:buClr>
                <a:schemeClr val="dk1"/>
              </a:buClr>
              <a:buSzPts val="1800"/>
              <a:buFont typeface="Arial"/>
              <a:buChar char="•"/>
            </a:pPr>
            <a:r>
              <a:rPr lang="en-US" sz="1200" dirty="0">
                <a:solidFill>
                  <a:schemeClr val="dk1"/>
                </a:solidFill>
                <a:latin typeface="Calibri"/>
                <a:ea typeface="Calibri"/>
                <a:cs typeface="Calibri"/>
              </a:rPr>
              <a:t>First UI5 Project</a:t>
            </a:r>
          </a:p>
          <a:p>
            <a:pPr marL="285750" indent="-285750">
              <a:buClr>
                <a:schemeClr val="dk1"/>
              </a:buClr>
              <a:buSzPts val="1800"/>
              <a:buFont typeface="Arial"/>
              <a:buChar char="•"/>
            </a:pPr>
            <a:r>
              <a:rPr lang="en-US" sz="1200" dirty="0">
                <a:solidFill>
                  <a:schemeClr val="dk1"/>
                </a:solidFill>
                <a:latin typeface="Calibri"/>
                <a:ea typeface="Calibri"/>
                <a:cs typeface="Calibri"/>
              </a:rPr>
              <a:t>Views In SAP UI5</a:t>
            </a:r>
          </a:p>
          <a:p>
            <a:pPr marL="285750" indent="-285750">
              <a:buClr>
                <a:schemeClr val="dk1"/>
              </a:buClr>
              <a:buSzPts val="1800"/>
              <a:buFont typeface="Arial"/>
              <a:buChar char="•"/>
            </a:pPr>
            <a:r>
              <a:rPr lang="en-US" sz="1200" dirty="0">
                <a:solidFill>
                  <a:schemeClr val="dk1"/>
                </a:solidFill>
                <a:latin typeface="Calibri"/>
                <a:ea typeface="Calibri"/>
                <a:cs typeface="Calibri"/>
              </a:rPr>
              <a:t>Initializing JS view</a:t>
            </a:r>
          </a:p>
          <a:p>
            <a:pPr marL="285750" indent="-285750">
              <a:buClr>
                <a:schemeClr val="dk1"/>
              </a:buClr>
              <a:buSzPts val="1800"/>
              <a:buFont typeface="Arial"/>
              <a:buChar char="•"/>
            </a:pPr>
            <a:r>
              <a:rPr lang="en-US" sz="1200" dirty="0">
                <a:solidFill>
                  <a:schemeClr val="dk1"/>
                </a:solidFill>
                <a:latin typeface="Calibri"/>
                <a:ea typeface="Calibri"/>
                <a:cs typeface="Calibri"/>
              </a:rPr>
              <a:t>What is Controller?</a:t>
            </a:r>
          </a:p>
          <a:p>
            <a:pPr marL="285750" indent="-285750">
              <a:buClr>
                <a:schemeClr val="dk1"/>
              </a:buClr>
              <a:buSzPts val="1800"/>
              <a:buFont typeface="Arial"/>
              <a:buChar char="•"/>
            </a:pPr>
            <a:r>
              <a:rPr lang="en-US" sz="1200" dirty="0">
                <a:solidFill>
                  <a:schemeClr val="dk1"/>
                </a:solidFill>
                <a:latin typeface="Calibri"/>
                <a:ea typeface="Calibri"/>
                <a:cs typeface="Calibri"/>
              </a:rPr>
              <a:t>Structure of controller</a:t>
            </a:r>
          </a:p>
          <a:p>
            <a:pPr marL="285750" indent="-285750">
              <a:buClr>
                <a:schemeClr val="dk1"/>
              </a:buClr>
              <a:buSzPts val="1800"/>
              <a:buFont typeface="Arial"/>
              <a:buChar char="•"/>
            </a:pPr>
            <a:r>
              <a:rPr lang="en-US" sz="1200" dirty="0">
                <a:solidFill>
                  <a:schemeClr val="dk1"/>
                </a:solidFill>
                <a:latin typeface="Calibri"/>
                <a:ea typeface="Calibri"/>
                <a:cs typeface="Calibri"/>
              </a:rPr>
              <a:t>Creating our first controller</a:t>
            </a:r>
          </a:p>
          <a:p>
            <a:pPr marL="285750" indent="-285750">
              <a:buClr>
                <a:schemeClr val="dk1"/>
              </a:buClr>
              <a:buSzPts val="1800"/>
              <a:buFont typeface="Arial"/>
              <a:buChar char="•"/>
            </a:pPr>
            <a:r>
              <a:rPr lang="en-US" sz="1200" dirty="0">
                <a:solidFill>
                  <a:schemeClr val="dk1"/>
                </a:solidFill>
                <a:latin typeface="Calibri"/>
                <a:ea typeface="Calibri"/>
                <a:cs typeface="Calibri"/>
              </a:rPr>
              <a:t>How UI5 framework works</a:t>
            </a:r>
          </a:p>
          <a:p>
            <a:pPr marL="285750" indent="-285750">
              <a:buClr>
                <a:schemeClr val="dk1"/>
              </a:buClr>
              <a:buSzPts val="1800"/>
              <a:buFont typeface="Arial"/>
              <a:buChar char="•"/>
            </a:pPr>
            <a:r>
              <a:rPr lang="en-US" sz="1200" dirty="0">
                <a:solidFill>
                  <a:schemeClr val="dk1"/>
                </a:solidFill>
                <a:latin typeface="Calibri"/>
                <a:ea typeface="Calibri"/>
                <a:cs typeface="Calibri"/>
              </a:rPr>
              <a:t>Basics of controller</a:t>
            </a:r>
          </a:p>
          <a:p>
            <a:pPr marL="285750" indent="-285750">
              <a:buClr>
                <a:schemeClr val="dk1"/>
              </a:buClr>
              <a:buSzPts val="1800"/>
              <a:buFont typeface="Arial"/>
              <a:buChar char="•"/>
            </a:pPr>
            <a:r>
              <a:rPr lang="en-US" sz="1200" dirty="0">
                <a:solidFill>
                  <a:schemeClr val="dk1"/>
                </a:solidFill>
                <a:latin typeface="Calibri"/>
                <a:ea typeface="Calibri"/>
                <a:cs typeface="Calibri"/>
              </a:rPr>
              <a:t>Basics of OOPS</a:t>
            </a:r>
          </a:p>
          <a:p>
            <a:pPr marL="285750" indent="-285750">
              <a:buClr>
                <a:schemeClr val="dk1"/>
              </a:buClr>
              <a:buSzPts val="1800"/>
              <a:buFont typeface="Arial"/>
              <a:buChar char="•"/>
            </a:pPr>
            <a:r>
              <a:rPr lang="en-US" sz="1200" dirty="0">
                <a:solidFill>
                  <a:schemeClr val="dk1"/>
                </a:solidFill>
                <a:latin typeface="Calibri"/>
                <a:ea typeface="Calibri"/>
                <a:cs typeface="Calibri"/>
              </a:rPr>
              <a:t>Concept of Control Hierarchy</a:t>
            </a:r>
          </a:p>
          <a:p>
            <a:pPr marL="285750" indent="-285750">
              <a:buClr>
                <a:schemeClr val="dk1"/>
              </a:buClr>
              <a:buSzPts val="1800"/>
              <a:buFont typeface="Arial"/>
              <a:buChar char="•"/>
            </a:pPr>
            <a:r>
              <a:rPr lang="en-US" sz="1200" dirty="0">
                <a:solidFill>
                  <a:schemeClr val="dk1"/>
                </a:solidFill>
                <a:latin typeface="Calibri"/>
                <a:ea typeface="Calibri"/>
                <a:cs typeface="Calibri"/>
              </a:rPr>
              <a:t>XML View</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E5A2E77-02CC-4509-B375-7CBC878A0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on – Initialize first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Initialize a new ui5 project using the steps mentioned in the previous slide.</a:t>
            </a:r>
          </a:p>
          <a:p>
            <a:endParaRPr lang="en-US" dirty="0"/>
          </a:p>
          <a:p>
            <a:r>
              <a:rPr lang="en-US" dirty="0"/>
              <a:t>Code Link:- </a:t>
            </a:r>
          </a:p>
          <a:p>
            <a:pPr marL="285750" indent="-285750">
              <a:buFontTx/>
              <a:buChar char="-"/>
            </a:pPr>
            <a:r>
              <a:rPr lang="en-US" dirty="0">
                <a:hlinkClick r:id="rId3"/>
              </a:rPr>
              <a:t>index.html</a:t>
            </a:r>
            <a:endParaRPr lang="en-US" dirty="0"/>
          </a:p>
          <a:p>
            <a:pPr marL="285750" indent="-285750">
              <a:buFontTx/>
              <a:buChar char="-"/>
            </a:pPr>
            <a:r>
              <a:rPr lang="en-US" dirty="0" err="1">
                <a:hlinkClick r:id="rId4"/>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4D22D5B-5B39-4DFB-86A4-023ED7A24EE0}"/>
              </a:ext>
            </a:extLst>
          </p:cNvPr>
          <p:cNvPicPr>
            <a:picLocks noChangeAspect="1"/>
          </p:cNvPicPr>
          <p:nvPr/>
        </p:nvPicPr>
        <p:blipFill>
          <a:blip r:embed="rId5"/>
          <a:stretch>
            <a:fillRect/>
          </a:stretch>
        </p:blipFill>
        <p:spPr>
          <a:xfrm>
            <a:off x="4804414" y="1517754"/>
            <a:ext cx="6618992" cy="44243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9431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a Simple Button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a simple button control to our app an on press of that button a alert message will be shown to the user, with message “Spiderman is here”.</a:t>
            </a:r>
          </a:p>
          <a:p>
            <a:endParaRPr lang="en-US" dirty="0"/>
          </a:p>
          <a:p>
            <a:r>
              <a:rPr lang="en-US" dirty="0"/>
              <a:t>Code Link:- </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D2B0A5-FD95-4A2E-B193-919130EA3ECA}"/>
              </a:ext>
            </a:extLst>
          </p:cNvPr>
          <p:cNvPicPr>
            <a:picLocks noChangeAspect="1"/>
          </p:cNvPicPr>
          <p:nvPr/>
        </p:nvPicPr>
        <p:blipFill>
          <a:blip r:embed="rId4"/>
          <a:stretch>
            <a:fillRect/>
          </a:stretch>
        </p:blipFill>
        <p:spPr>
          <a:xfrm>
            <a:off x="3213940" y="2256418"/>
            <a:ext cx="7970895" cy="2430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0744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16541"/>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98%</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JSON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Initializing our First View (JS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Syntax of initializing a control in UI5</a:t>
            </a:r>
          </a:p>
          <a:p>
            <a:r>
              <a:rPr lang="en-US" dirty="0"/>
              <a:t>      </a:t>
            </a:r>
          </a:p>
          <a:p>
            <a:r>
              <a:rPr lang="en-US" dirty="0"/>
              <a:t>	</a:t>
            </a:r>
            <a:r>
              <a:rPr lang="en-US" b="1" i="1" dirty="0">
                <a:solidFill>
                  <a:schemeClr val="accent6">
                    <a:lumMod val="75000"/>
                  </a:schemeClr>
                </a:solidFill>
                <a:effectLst/>
                <a:latin typeface="Consolas" panose="020B0609020204030204" pitchFamily="49" charset="0"/>
              </a:rPr>
              <a:t>var objectName = new libraryName.className(sId, oProperties);</a:t>
            </a:r>
          </a:p>
          <a:p>
            <a:endParaRPr lang="en-US" dirty="0">
              <a:solidFill>
                <a:schemeClr val="accent6">
                  <a:lumMod val="75000"/>
                </a:schemeClr>
              </a:solidFill>
            </a:endParaRPr>
          </a:p>
          <a:p>
            <a:r>
              <a:rPr lang="en-US" dirty="0"/>
              <a:t>	</a:t>
            </a:r>
            <a:r>
              <a:rPr lang="en-US" b="1" i="1" dirty="0">
                <a:solidFill>
                  <a:schemeClr val="accent6">
                    <a:lumMod val="75000"/>
                  </a:schemeClr>
                </a:solidFill>
                <a:effectLst/>
                <a:latin typeface="Consolas" panose="020B0609020204030204" pitchFamily="49" charset="0"/>
              </a:rPr>
              <a:t>sId</a:t>
            </a:r>
            <a:r>
              <a:rPr lang="en-US" dirty="0"/>
              <a:t> </a:t>
            </a:r>
            <a:r>
              <a:rPr lang="en-US" dirty="0">
                <a:sym typeface="Wingdings" panose="05000000000000000000" pitchFamily="2" charset="2"/>
              </a:rPr>
              <a:t> unique id of our control</a:t>
            </a:r>
          </a:p>
          <a:p>
            <a:r>
              <a:rPr lang="en-US"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oProperties</a:t>
            </a:r>
            <a:r>
              <a:rPr lang="en-US" dirty="0">
                <a:sym typeface="Wingdings" panose="05000000000000000000" pitchFamily="2" charset="2"/>
              </a:rPr>
              <a:t>  are the information about the class in an object format.</a:t>
            </a:r>
          </a:p>
          <a:p>
            <a:endParaRPr lang="en-US" dirty="0">
              <a:sym typeface="Wingdings" panose="05000000000000000000" pitchFamily="2" charset="2"/>
            </a:endParaRPr>
          </a:p>
          <a:p>
            <a:r>
              <a:rPr lang="en-US" b="1" dirty="0">
                <a:sym typeface="Wingdings" panose="05000000000000000000" pitchFamily="2" charset="2"/>
              </a:rPr>
              <a:t>Syntax of initializing a view</a:t>
            </a:r>
          </a:p>
          <a:p>
            <a:r>
              <a:rPr lang="en-US" b="1"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var oView = new sap.ui.view({</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id: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viewName: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type: ''</a:t>
            </a:r>
          </a:p>
          <a:p>
            <a:r>
              <a:rPr lang="en-US" b="1" i="1" dirty="0">
                <a:solidFill>
                  <a:schemeClr val="accent6">
                    <a:lumMod val="75000"/>
                  </a:schemeClr>
                </a:solidFill>
                <a:effectLst/>
                <a:latin typeface="Consolas" panose="020B0609020204030204" pitchFamily="49" charset="0"/>
              </a:rPr>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35819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Initialize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our first view.</a:t>
            </a:r>
          </a:p>
          <a:p>
            <a:pPr marL="285750" indent="-285750">
              <a:buFont typeface="Wingdings" panose="05000000000000000000" pitchFamily="2" charset="2"/>
              <a:buChar char="§"/>
            </a:pPr>
            <a:r>
              <a:rPr lang="en-US" dirty="0"/>
              <a:t>Along with that we will add a button in the view using </a:t>
            </a:r>
            <a:r>
              <a:rPr lang="en-US" dirty="0" err="1"/>
              <a:t>js</a:t>
            </a:r>
            <a:r>
              <a:rPr lang="en-US" dirty="0"/>
              <a:t> view.</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index.html</a:t>
            </a:r>
            <a:endParaRPr lang="en-US" dirty="0"/>
          </a:p>
          <a:p>
            <a:pPr marL="285750" indent="-285750">
              <a:buFontTx/>
              <a:buChar char="-"/>
            </a:pPr>
            <a:r>
              <a:rPr lang="en-US" dirty="0">
                <a:hlinkClick r:id="rId4"/>
              </a:rPr>
              <a:t>Main.view.js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6D2E1E36-B5B2-8897-6A90-68F398C25255}"/>
              </a:ext>
            </a:extLst>
          </p:cNvPr>
          <p:cNvPicPr>
            <a:picLocks noChangeAspect="1"/>
          </p:cNvPicPr>
          <p:nvPr/>
        </p:nvPicPr>
        <p:blipFill>
          <a:blip r:embed="rId5"/>
          <a:stretch>
            <a:fillRect/>
          </a:stretch>
        </p:blipFill>
        <p:spPr>
          <a:xfrm>
            <a:off x="6096000" y="2317533"/>
            <a:ext cx="5580476" cy="3506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876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p:spTree>
    <p:extLst>
      <p:ext uri="{BB962C8B-B14F-4D97-AF65-F5344CB8AC3E}">
        <p14:creationId xmlns:p14="http://schemas.microsoft.com/office/powerpoint/2010/main" val="341096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p:spTree>
    <p:extLst>
      <p:ext uri="{BB962C8B-B14F-4D97-AF65-F5344CB8AC3E}">
        <p14:creationId xmlns:p14="http://schemas.microsoft.com/office/powerpoint/2010/main" val="4138837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876BF2C-5533-55E1-9262-DFA5AE90CA0C}"/>
              </a:ext>
            </a:extLst>
          </p:cNvPr>
          <p:cNvPicPr>
            <a:picLocks noChangeAspect="1"/>
          </p:cNvPicPr>
          <p:nvPr/>
        </p:nvPicPr>
        <p:blipFill>
          <a:blip r:embed="rId5"/>
          <a:stretch>
            <a:fillRect/>
          </a:stretch>
        </p:blipFill>
        <p:spPr>
          <a:xfrm>
            <a:off x="4035288" y="2854869"/>
            <a:ext cx="7570304" cy="2190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927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a:t>
            </a:r>
            <a:r>
              <a:rPr lang="en-US" sz="1100" dirty="0" err="1">
                <a:solidFill>
                  <a:schemeClr val="bg1">
                    <a:lumMod val="95000"/>
                  </a:schemeClr>
                </a:solidFill>
              </a:rPr>
              <a:t>donald.view.Main</a:t>
            </a:r>
            <a:r>
              <a:rPr lang="en-US" sz="1100" dirty="0">
                <a:solidFill>
                  <a:schemeClr val="bg1">
                    <a:lumMod val="95000"/>
                  </a:schemeClr>
                </a:solidFill>
              </a:rPr>
              <a:t>",</a:t>
            </a:r>
          </a:p>
          <a:p>
            <a:r>
              <a:rPr lang="en-US" sz="1100" dirty="0">
                <a:solidFill>
                  <a:schemeClr val="bg1">
                    <a:lumMod val="95000"/>
                  </a:schemeClr>
                </a:solidFill>
              </a:rPr>
              <a:t>        type: “JS“</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(Main.view.js)</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9127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dirty="0"/>
              <a:t>A library name always starts with small letter and a Class name always starts with capital letter. Both will follow the camel case.</a:t>
            </a:r>
          </a:p>
          <a:p>
            <a:pPr marL="342900" indent="-342900" algn="just">
              <a:buFont typeface="+mj-lt"/>
              <a:buAutoNum type="arabicPeriod"/>
            </a:pPr>
            <a:r>
              <a:rPr lang="en-IN" dirty="0"/>
              <a:t>Enumerators are constant values, example for type of button we use </a:t>
            </a:r>
            <a:r>
              <a:rPr lang="en-IN" dirty="0" err="1"/>
              <a:t>enum</a:t>
            </a:r>
            <a:r>
              <a:rPr lang="en-IN" dirty="0"/>
              <a:t> </a:t>
            </a:r>
            <a:r>
              <a:rPr lang="en-IN" dirty="0" err="1"/>
              <a:t>ButtonType</a:t>
            </a:r>
            <a:endParaRPr lang="en-US" dirty="0"/>
          </a:p>
          <a:p>
            <a:pPr marL="342900" indent="-342900" algn="just">
              <a:buFont typeface="+mj-lt"/>
              <a:buAutoNum type="arabicPeriod"/>
            </a:pPr>
            <a:r>
              <a:rPr lang="en-IN" dirty="0"/>
              <a:t>For a control we have properties, aggregation, events, function name, they always follow camel case</a:t>
            </a:r>
            <a:endParaRPr lang="en-US" dirty="0"/>
          </a:p>
          <a:p>
            <a:pPr marL="342900" indent="-342900" algn="just">
              <a:buFont typeface="+mj-lt"/>
              <a:buAutoNum type="arabicPeriod"/>
            </a:pPr>
            <a:r>
              <a:rPr lang="en-US" dirty="0"/>
              <a:t>A controller contains methods that defines how models and views interact.</a:t>
            </a:r>
          </a:p>
          <a:p>
            <a:pPr marL="342900" indent="-342900" algn="just">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buFont typeface="+mj-lt"/>
              <a:buAutoNum type="arabicPeriod"/>
            </a:pPr>
            <a:r>
              <a:rPr lang="en-US" sz="1800" dirty="0"/>
              <a:t>To obtain UI5 element object, we need to first get View Object,</a:t>
            </a:r>
          </a:p>
          <a:p>
            <a:pPr marL="952393" lvl="1" indent="-342900" algn="just">
              <a:buAutoNum type="arabicPeriod"/>
            </a:pPr>
            <a:r>
              <a:rPr lang="en-US" sz="1800" dirty="0"/>
              <a:t>We will obtain the view object inside the controller using </a:t>
            </a:r>
            <a:r>
              <a:rPr lang="en-US" sz="1800" b="1" i="1" dirty="0"/>
              <a:t>this.getView()</a:t>
            </a:r>
          </a:p>
          <a:p>
            <a:pPr marL="952393" lvl="1" indent="-342900" algn="just">
              <a:buAutoNum type="arabicPeriod"/>
            </a:pPr>
            <a:r>
              <a:rPr lang="en-US" sz="1800" dirty="0"/>
              <a:t>‘</a:t>
            </a:r>
            <a:r>
              <a:rPr lang="en-US" sz="1800" b="1" dirty="0"/>
              <a:t>this</a:t>
            </a:r>
            <a:r>
              <a:rPr lang="en-US" sz="1800" dirty="0"/>
              <a:t>’ is the object of my current class, so inside controller it will point to current class</a:t>
            </a:r>
          </a:p>
          <a:p>
            <a:pPr marL="952393" lvl="1" indent="-342900" algn="just">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buFont typeface="+mj-lt"/>
              <a:buAutoNum type="arabicPeriod"/>
            </a:pPr>
            <a:r>
              <a:rPr lang="en-US" sz="1800" dirty="0"/>
              <a:t>For every event in UI5, we have </a:t>
            </a:r>
            <a:r>
              <a:rPr lang="en-US" sz="1800" b="1" dirty="0" err="1"/>
              <a:t>attachEvent</a:t>
            </a:r>
            <a:r>
              <a:rPr lang="en-US" sz="1800" b="1" dirty="0"/>
              <a:t>, </a:t>
            </a:r>
            <a:r>
              <a:rPr lang="en-US" sz="1800" b="1" dirty="0" err="1"/>
              <a:t>detachEvent</a:t>
            </a:r>
            <a:r>
              <a:rPr lang="en-US" sz="1800" b="1" dirty="0"/>
              <a: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7"/>
          <p:cNvSpPr txBox="1"/>
          <p:nvPr/>
        </p:nvSpPr>
        <p:spPr>
          <a:xfrm>
            <a:off x="261763" y="188641"/>
            <a:ext cx="9737001"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800" dirty="0">
                <a:solidFill>
                  <a:schemeClr val="dk1"/>
                </a:solidFill>
                <a:latin typeface="Corben"/>
                <a:ea typeface="Corben"/>
                <a:cs typeface="Corben"/>
                <a:sym typeface="Corben"/>
              </a:rPr>
              <a:t>Steps to create a Fresh NodeJS Project</a:t>
            </a:r>
            <a:endParaRPr sz="1100" dirty="0"/>
          </a:p>
        </p:txBody>
      </p:sp>
      <p:pic>
        <p:nvPicPr>
          <p:cNvPr id="300" name="Google Shape;300;p17"/>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01" name="Google Shape;301;p17"/>
          <p:cNvSpPr txBox="1"/>
          <p:nvPr/>
        </p:nvSpPr>
        <p:spPr>
          <a:xfrm>
            <a:off x="261764" y="779090"/>
            <a:ext cx="11161643" cy="1754326"/>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Run a command called </a:t>
            </a:r>
            <a:r>
              <a:rPr lang="en-US" sz="1800" b="1">
                <a:solidFill>
                  <a:schemeClr val="dk1"/>
                </a:solidFill>
                <a:latin typeface="Calibri"/>
                <a:ea typeface="Calibri"/>
                <a:cs typeface="Calibri"/>
                <a:sym typeface="Calibri"/>
              </a:rPr>
              <a:t>npm init – </a:t>
            </a:r>
            <a:r>
              <a:rPr lang="en-US" sz="1800">
                <a:solidFill>
                  <a:schemeClr val="dk1"/>
                </a:solidFill>
                <a:latin typeface="Calibri"/>
                <a:ea typeface="Calibri"/>
                <a:cs typeface="Calibri"/>
                <a:sym typeface="Calibri"/>
              </a:rPr>
              <a:t>Create a new Nodejs project</a:t>
            </a:r>
            <a:endParaRPr/>
          </a:p>
          <a:p>
            <a:pPr marL="342900" marR="0" lvl="0" indent="-342900" algn="just"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Answer some simple questions like project name, starring file, author, version, description, …</a:t>
            </a:r>
            <a:endParaRPr/>
          </a:p>
          <a:p>
            <a:pPr marL="342900" marR="0" lvl="0" indent="-342900" algn="just"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We can give any name to our starring file, but it is recommended to use </a:t>
            </a:r>
            <a:r>
              <a:rPr lang="en-US" sz="1800" b="1">
                <a:solidFill>
                  <a:schemeClr val="dk1"/>
                </a:solidFill>
                <a:latin typeface="Calibri"/>
                <a:ea typeface="Calibri"/>
                <a:cs typeface="Calibri"/>
                <a:sym typeface="Calibri"/>
              </a:rPr>
              <a:t>index.js </a:t>
            </a:r>
            <a:r>
              <a:rPr lang="en-US" sz="1800">
                <a:solidFill>
                  <a:schemeClr val="dk1"/>
                </a:solidFill>
                <a:latin typeface="Calibri"/>
                <a:ea typeface="Calibri"/>
                <a:cs typeface="Calibri"/>
                <a:sym typeface="Calibri"/>
              </a:rPr>
              <a:t>to follow the best practices.</a:t>
            </a:r>
            <a:endParaRPr/>
          </a:p>
          <a:p>
            <a:pPr marL="342900" marR="0" lvl="0" indent="-342900" algn="just"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the </a:t>
            </a:r>
            <a:r>
              <a:rPr lang="en-US" sz="1800" b="1">
                <a:solidFill>
                  <a:schemeClr val="dk1"/>
                </a:solidFill>
                <a:latin typeface="Calibri"/>
                <a:ea typeface="Calibri"/>
                <a:cs typeface="Calibri"/>
                <a:sym typeface="Calibri"/>
              </a:rPr>
              <a:t>index.js</a:t>
            </a:r>
            <a:r>
              <a:rPr lang="en-US" sz="1800">
                <a:solidFill>
                  <a:schemeClr val="dk1"/>
                </a:solidFill>
                <a:latin typeface="Calibri"/>
                <a:ea typeface="Calibri"/>
                <a:cs typeface="Calibri"/>
                <a:sym typeface="Calibri"/>
              </a:rPr>
              <a:t> file.</a:t>
            </a:r>
            <a:endParaRPr/>
          </a:p>
          <a:p>
            <a:pPr marL="342900" marR="0" lvl="0" indent="-342900" algn="just"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We can just add some code to this file. </a:t>
            </a:r>
            <a:r>
              <a:rPr lang="en-US" sz="1800">
                <a:solidFill>
                  <a:schemeClr val="accent6"/>
                </a:solidFill>
                <a:latin typeface="Calibri"/>
                <a:ea typeface="Calibri"/>
                <a:cs typeface="Calibri"/>
                <a:sym typeface="Calibri"/>
              </a:rPr>
              <a:t>Ex: console.log(‘Welcome to anubhav trainings’);</a:t>
            </a:r>
            <a:endParaRPr/>
          </a:p>
          <a:p>
            <a:pPr marL="342900" marR="0" lvl="0" indent="-342900" algn="just"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To run the project, we can use the ‘</a:t>
            </a:r>
            <a:r>
              <a:rPr lang="en-US" sz="1800" b="1">
                <a:solidFill>
                  <a:schemeClr val="dk1"/>
                </a:solidFill>
                <a:latin typeface="Calibri"/>
                <a:ea typeface="Calibri"/>
                <a:cs typeface="Calibri"/>
                <a:sym typeface="Calibri"/>
              </a:rPr>
              <a:t>node .’</a:t>
            </a:r>
            <a:r>
              <a:rPr lang="en-US" sz="1800">
                <a:solidFill>
                  <a:schemeClr val="dk1"/>
                </a:solidFill>
                <a:latin typeface="Calibri"/>
                <a:ea typeface="Calibri"/>
                <a:cs typeface="Calibri"/>
                <a:sym typeface="Calibri"/>
              </a:rPr>
              <a:t> command in the terminal.</a:t>
            </a:r>
            <a:endParaRPr/>
          </a:p>
        </p:txBody>
      </p:sp>
      <p:sp>
        <p:nvSpPr>
          <p:cNvPr id="302" name="Google Shape;302;p17"/>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
        <p:nvSpPr>
          <p:cNvPr id="303" name="Google Shape;303;p17"/>
          <p:cNvSpPr txBox="1"/>
          <p:nvPr/>
        </p:nvSpPr>
        <p:spPr>
          <a:xfrm>
            <a:off x="261763" y="2533416"/>
            <a:ext cx="7792992" cy="424539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799" b="1">
                <a:solidFill>
                  <a:srgbClr val="000000"/>
                </a:solidFill>
                <a:latin typeface="Calibri"/>
                <a:ea typeface="Calibri"/>
                <a:cs typeface="Calibri"/>
                <a:sym typeface="Calibri"/>
              </a:rPr>
              <a:t>Steps to use an external library using NodeJS</a:t>
            </a:r>
            <a:endParaRPr/>
          </a:p>
          <a:p>
            <a:pPr marL="342900" marR="0" lvl="0" indent="-342900" algn="just" rtl="0">
              <a:spcBef>
                <a:spcPts val="0"/>
              </a:spcBef>
              <a:spcAft>
                <a:spcPts val="0"/>
              </a:spcAft>
              <a:buClr>
                <a:srgbClr val="000000"/>
              </a:buClr>
              <a:buSzPts val="1799"/>
              <a:buFont typeface="Calibri"/>
              <a:buAutoNum type="arabicPeriod"/>
            </a:pPr>
            <a:r>
              <a:rPr lang="en-US" sz="1799">
                <a:solidFill>
                  <a:srgbClr val="000000"/>
                </a:solidFill>
                <a:latin typeface="Calibri"/>
                <a:ea typeface="Calibri"/>
                <a:cs typeface="Calibri"/>
                <a:sym typeface="Calibri"/>
              </a:rPr>
              <a:t>Find the library (module) of your purpose on NPM and check its documentation</a:t>
            </a:r>
            <a:endParaRPr/>
          </a:p>
          <a:p>
            <a:pPr marL="342900" marR="0" lvl="0" indent="-342900" algn="just" rtl="0">
              <a:spcBef>
                <a:spcPts val="0"/>
              </a:spcBef>
              <a:spcAft>
                <a:spcPts val="0"/>
              </a:spcAft>
              <a:buClr>
                <a:srgbClr val="000000"/>
              </a:buClr>
              <a:buSzPts val="1799"/>
              <a:buFont typeface="Calibri"/>
              <a:buAutoNum type="arabicPeriod"/>
            </a:pPr>
            <a:r>
              <a:rPr lang="en-US" sz="1799">
                <a:solidFill>
                  <a:srgbClr val="000000"/>
                </a:solidFill>
                <a:latin typeface="Calibri"/>
                <a:ea typeface="Calibri"/>
                <a:cs typeface="Calibri"/>
                <a:sym typeface="Calibri"/>
              </a:rPr>
              <a:t>To add that module/library as a dependency in our project use the command </a:t>
            </a:r>
            <a:r>
              <a:rPr lang="en-US" sz="1799" b="1" i="1">
                <a:solidFill>
                  <a:schemeClr val="accent6"/>
                </a:solidFill>
                <a:latin typeface="Calibri"/>
                <a:ea typeface="Calibri"/>
                <a:cs typeface="Calibri"/>
                <a:sym typeface="Calibri"/>
              </a:rPr>
              <a:t>npm install moduleName</a:t>
            </a:r>
            <a:endParaRPr/>
          </a:p>
          <a:p>
            <a:pPr marL="342900" marR="0" lvl="0" indent="-342900" algn="just" rtl="0">
              <a:spcBef>
                <a:spcPts val="0"/>
              </a:spcBef>
              <a:spcAft>
                <a:spcPts val="0"/>
              </a:spcAft>
              <a:buClr>
                <a:srgbClr val="000000"/>
              </a:buClr>
              <a:buSzPts val="1799"/>
              <a:buFont typeface="Calibri"/>
              <a:buAutoNum type="arabicPeriod"/>
            </a:pPr>
            <a:r>
              <a:rPr lang="en-US" sz="1799">
                <a:solidFill>
                  <a:srgbClr val="000000"/>
                </a:solidFill>
                <a:latin typeface="Calibri"/>
                <a:ea typeface="Calibri"/>
                <a:cs typeface="Calibri"/>
                <a:sym typeface="Calibri"/>
              </a:rPr>
              <a:t>The above command we add that dependency to the </a:t>
            </a:r>
            <a:r>
              <a:rPr lang="en-US" sz="1799" b="1">
                <a:solidFill>
                  <a:schemeClr val="accent6"/>
                </a:solidFill>
                <a:latin typeface="Calibri"/>
                <a:ea typeface="Calibri"/>
                <a:cs typeface="Calibri"/>
                <a:sym typeface="Calibri"/>
              </a:rPr>
              <a:t>package.json </a:t>
            </a:r>
            <a:r>
              <a:rPr lang="en-US" sz="1799">
                <a:solidFill>
                  <a:schemeClr val="dk1"/>
                </a:solidFill>
                <a:latin typeface="Calibri"/>
                <a:ea typeface="Calibri"/>
                <a:cs typeface="Calibri"/>
                <a:sym typeface="Calibri"/>
              </a:rPr>
              <a:t>file.</a:t>
            </a:r>
            <a:endParaRPr/>
          </a:p>
          <a:p>
            <a:pPr marL="342900" marR="0" lvl="0" indent="-342900" algn="just" rtl="0">
              <a:spcBef>
                <a:spcPts val="0"/>
              </a:spcBef>
              <a:spcAft>
                <a:spcPts val="0"/>
              </a:spcAft>
              <a:buClr>
                <a:schemeClr val="dk1"/>
              </a:buClr>
              <a:buSzPts val="1799"/>
              <a:buFont typeface="Calibri"/>
              <a:buAutoNum type="arabicPeriod"/>
            </a:pPr>
            <a:r>
              <a:rPr lang="en-US" sz="1799">
                <a:solidFill>
                  <a:schemeClr val="dk1"/>
                </a:solidFill>
                <a:latin typeface="Calibri"/>
                <a:ea typeface="Calibri"/>
                <a:cs typeface="Calibri"/>
                <a:sym typeface="Calibri"/>
              </a:rPr>
              <a:t>Use require statement to use the dependency.</a:t>
            </a:r>
            <a:endParaRPr/>
          </a:p>
          <a:p>
            <a:pPr marL="457200" marR="0" lvl="1" indent="0" algn="just" rtl="0">
              <a:spcBef>
                <a:spcPts val="0"/>
              </a:spcBef>
              <a:spcAft>
                <a:spcPts val="0"/>
              </a:spcAft>
              <a:buNone/>
            </a:pPr>
            <a:r>
              <a:rPr lang="en-US" sz="1799" b="0" i="0" u="none" strike="noStrike" cap="none">
                <a:solidFill>
                  <a:schemeClr val="dk1"/>
                </a:solidFill>
                <a:latin typeface="Calibri"/>
                <a:ea typeface="Calibri"/>
                <a:cs typeface="Calibri"/>
                <a:sym typeface="Calibri"/>
              </a:rPr>
              <a:t>	</a:t>
            </a:r>
            <a:r>
              <a:rPr lang="en-US" sz="1799" b="0" i="0" u="none" strike="noStrike" cap="none">
                <a:solidFill>
                  <a:schemeClr val="accent6"/>
                </a:solidFill>
                <a:latin typeface="Calibri"/>
                <a:ea typeface="Calibri"/>
                <a:cs typeface="Calibri"/>
                <a:sym typeface="Calibri"/>
              </a:rPr>
              <a:t>const obj = require(‘moduleName’);</a:t>
            </a:r>
            <a:endParaRPr sz="1799" b="1" i="0" u="none" strike="noStrike" cap="none">
              <a:solidFill>
                <a:schemeClr val="accent6"/>
              </a:solidFill>
              <a:latin typeface="Calibri"/>
              <a:ea typeface="Calibri"/>
              <a:cs typeface="Calibri"/>
              <a:sym typeface="Calibri"/>
            </a:endParaRPr>
          </a:p>
          <a:p>
            <a:pPr marL="0" marR="0" lvl="0" indent="0" algn="just" rtl="0">
              <a:spcBef>
                <a:spcPts val="0"/>
              </a:spcBef>
              <a:spcAft>
                <a:spcPts val="0"/>
              </a:spcAft>
              <a:buNone/>
            </a:pPr>
            <a:r>
              <a:rPr lang="en-US" sz="1799" b="1">
                <a:solidFill>
                  <a:schemeClr val="accent6"/>
                </a:solidFill>
                <a:latin typeface="Calibri"/>
                <a:ea typeface="Calibri"/>
                <a:cs typeface="Calibri"/>
                <a:sym typeface="Calibri"/>
              </a:rPr>
              <a:t>Note:- </a:t>
            </a:r>
            <a:endParaRPr/>
          </a:p>
          <a:p>
            <a:pPr marL="285750" marR="0" lvl="0" indent="-285750" algn="just" rtl="0">
              <a:spcBef>
                <a:spcPts val="0"/>
              </a:spcBef>
              <a:spcAft>
                <a:spcPts val="0"/>
              </a:spcAft>
              <a:buClr>
                <a:schemeClr val="dk1"/>
              </a:buClr>
              <a:buSzPts val="1799"/>
              <a:buFont typeface="Noto Sans Symbols"/>
              <a:buChar char="▪"/>
            </a:pPr>
            <a:r>
              <a:rPr lang="en-US" sz="1799">
                <a:solidFill>
                  <a:schemeClr val="dk1"/>
                </a:solidFill>
                <a:latin typeface="Calibri"/>
                <a:ea typeface="Calibri"/>
                <a:cs typeface="Calibri"/>
                <a:sym typeface="Calibri"/>
              </a:rPr>
              <a:t>When we share our project with other developers then we don’t ship the </a:t>
            </a:r>
            <a:r>
              <a:rPr lang="en-US" sz="1799" b="1">
                <a:solidFill>
                  <a:schemeClr val="dk1"/>
                </a:solidFill>
                <a:latin typeface="Calibri"/>
                <a:ea typeface="Calibri"/>
                <a:cs typeface="Calibri"/>
                <a:sym typeface="Calibri"/>
              </a:rPr>
              <a:t>node_modules</a:t>
            </a:r>
            <a:r>
              <a:rPr lang="en-US" sz="1799">
                <a:solidFill>
                  <a:schemeClr val="dk1"/>
                </a:solidFill>
                <a:latin typeface="Calibri"/>
                <a:ea typeface="Calibri"/>
                <a:cs typeface="Calibri"/>
                <a:sym typeface="Calibri"/>
              </a:rPr>
              <a:t> with our project. The name of all the required dependencies will be there in the package.json file.</a:t>
            </a:r>
            <a:endParaRPr sz="1799" b="1">
              <a:solidFill>
                <a:schemeClr val="accent6"/>
              </a:solidFill>
              <a:latin typeface="Calibri"/>
              <a:ea typeface="Calibri"/>
              <a:cs typeface="Calibri"/>
              <a:sym typeface="Calibri"/>
            </a:endParaRPr>
          </a:p>
          <a:p>
            <a:pPr marL="285750" marR="0" lvl="0" indent="-285750" algn="just" rtl="0">
              <a:spcBef>
                <a:spcPts val="0"/>
              </a:spcBef>
              <a:spcAft>
                <a:spcPts val="0"/>
              </a:spcAft>
              <a:buClr>
                <a:schemeClr val="dk1"/>
              </a:buClr>
              <a:buSzPts val="1799"/>
              <a:buFont typeface="Noto Sans Symbols"/>
              <a:buChar char="▪"/>
            </a:pPr>
            <a:r>
              <a:rPr lang="en-US" sz="1799">
                <a:solidFill>
                  <a:schemeClr val="dk1"/>
                </a:solidFill>
                <a:latin typeface="Calibri"/>
                <a:ea typeface="Calibri"/>
                <a:cs typeface="Calibri"/>
                <a:sym typeface="Calibri"/>
              </a:rPr>
              <a:t>When we setup our project in a new system, we just have to run the</a:t>
            </a:r>
            <a:r>
              <a:rPr lang="en-US" sz="1799" b="1">
                <a:solidFill>
                  <a:schemeClr val="dk1"/>
                </a:solidFill>
                <a:latin typeface="Calibri"/>
                <a:ea typeface="Calibri"/>
                <a:cs typeface="Calibri"/>
                <a:sym typeface="Calibri"/>
              </a:rPr>
              <a:t> npm install </a:t>
            </a:r>
            <a:r>
              <a:rPr lang="en-US" sz="1799">
                <a:solidFill>
                  <a:schemeClr val="dk1"/>
                </a:solidFill>
                <a:latin typeface="Calibri"/>
                <a:ea typeface="Calibri"/>
                <a:cs typeface="Calibri"/>
                <a:sym typeface="Calibri"/>
              </a:rPr>
              <a:t>command, and it will read the package.json file and install all the dependencies.</a:t>
            </a:r>
            <a:endParaRPr/>
          </a:p>
        </p:txBody>
      </p:sp>
      <p:sp>
        <p:nvSpPr>
          <p:cNvPr id="304" name="Google Shape;304;p17"/>
          <p:cNvSpPr/>
          <p:nvPr/>
        </p:nvSpPr>
        <p:spPr>
          <a:xfrm>
            <a:off x="8594814" y="4563276"/>
            <a:ext cx="1224136" cy="1127775"/>
          </a:xfrm>
          <a:prstGeom prst="rect">
            <a:avLst/>
          </a:prstGeom>
          <a:solidFill>
            <a:schemeClr val="accent1"/>
          </a:solidFill>
          <a:ln w="12700" cap="flat" cmpd="sng">
            <a:solidFill>
              <a:srgbClr val="384B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Laptop</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Project+</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Module</a:t>
            </a:r>
            <a:endParaRPr/>
          </a:p>
        </p:txBody>
      </p:sp>
      <p:sp>
        <p:nvSpPr>
          <p:cNvPr id="305" name="Google Shape;305;p17"/>
          <p:cNvSpPr/>
          <p:nvPr/>
        </p:nvSpPr>
        <p:spPr>
          <a:xfrm>
            <a:off x="8843797" y="3627695"/>
            <a:ext cx="576064" cy="504056"/>
          </a:xfrm>
          <a:prstGeom prst="smileyFace">
            <a:avLst>
              <a:gd name="adj" fmla="val 4653"/>
            </a:avLst>
          </a:prstGeom>
          <a:solidFill>
            <a:schemeClr val="accent1"/>
          </a:solidFill>
          <a:ln w="12700" cap="flat" cmpd="sng">
            <a:solidFill>
              <a:srgbClr val="384B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7"/>
          <p:cNvSpPr/>
          <p:nvPr/>
        </p:nvSpPr>
        <p:spPr>
          <a:xfrm>
            <a:off x="10250998" y="2835085"/>
            <a:ext cx="1224136" cy="720080"/>
          </a:xfrm>
          <a:prstGeom prst="cloudCallout">
            <a:avLst>
              <a:gd name="adj1" fmla="val -20833"/>
              <a:gd name="adj2" fmla="val 62500"/>
            </a:avLst>
          </a:prstGeom>
          <a:solidFill>
            <a:schemeClr val="accent1"/>
          </a:solidFill>
          <a:ln w="12700" cap="flat" cmpd="sng">
            <a:solidFill>
              <a:srgbClr val="384B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npmjs</a:t>
            </a:r>
            <a:endParaRPr/>
          </a:p>
        </p:txBody>
      </p:sp>
      <p:sp>
        <p:nvSpPr>
          <p:cNvPr id="307" name="Google Shape;307;p17"/>
          <p:cNvSpPr/>
          <p:nvPr/>
        </p:nvSpPr>
        <p:spPr>
          <a:xfrm>
            <a:off x="10467022" y="4563277"/>
            <a:ext cx="1224136" cy="1127775"/>
          </a:xfrm>
          <a:prstGeom prst="rect">
            <a:avLst/>
          </a:prstGeom>
          <a:solidFill>
            <a:srgbClr val="00B0F0"/>
          </a:solidFill>
          <a:ln w="12700" cap="flat" cmpd="sng">
            <a:solidFill>
              <a:srgbClr val="384B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Laptop</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Project</a:t>
            </a:r>
            <a:endParaRPr/>
          </a:p>
        </p:txBody>
      </p:sp>
      <p:sp>
        <p:nvSpPr>
          <p:cNvPr id="308" name="Google Shape;308;p17"/>
          <p:cNvSpPr/>
          <p:nvPr/>
        </p:nvSpPr>
        <p:spPr>
          <a:xfrm>
            <a:off x="11079090" y="3563684"/>
            <a:ext cx="576064" cy="504056"/>
          </a:xfrm>
          <a:prstGeom prst="smileyFace">
            <a:avLst>
              <a:gd name="adj" fmla="val 4653"/>
            </a:avLst>
          </a:prstGeom>
          <a:solidFill>
            <a:srgbClr val="00B0F0"/>
          </a:solidFill>
          <a:ln w="12700" cap="flat" cmpd="sng">
            <a:solidFill>
              <a:srgbClr val="384B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09" name="Google Shape;309;p17"/>
          <p:cNvCxnSpPr>
            <a:endCxn id="306" idx="4"/>
          </p:cNvCxnSpPr>
          <p:nvPr/>
        </p:nvCxnSpPr>
        <p:spPr>
          <a:xfrm rot="10800000">
            <a:off x="10608042" y="3645175"/>
            <a:ext cx="3000" cy="863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0" name="Google Shape;310;p17"/>
          <p:cNvCxnSpPr/>
          <p:nvPr/>
        </p:nvCxnSpPr>
        <p:spPr>
          <a:xfrm>
            <a:off x="10827062" y="3627695"/>
            <a:ext cx="0" cy="935581"/>
          </a:xfrm>
          <a:prstGeom prst="straightConnector1">
            <a:avLst/>
          </a:prstGeom>
          <a:noFill/>
          <a:ln w="9525" cap="flat" cmpd="sng">
            <a:solidFill>
              <a:schemeClr val="accent1"/>
            </a:solidFill>
            <a:prstDash val="solid"/>
            <a:miter lim="800000"/>
            <a:headEnd type="none" w="sm" len="sm"/>
            <a:tailEnd type="triangle" w="med" len="med"/>
          </a:ln>
        </p:spPr>
      </p:cxnSp>
      <p:sp>
        <p:nvSpPr>
          <p:cNvPr id="311" name="Google Shape;311;p17"/>
          <p:cNvSpPr txBox="1"/>
          <p:nvPr/>
        </p:nvSpPr>
        <p:spPr>
          <a:xfrm>
            <a:off x="10970145" y="4169830"/>
            <a:ext cx="1127232" cy="307777"/>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00B0F0"/>
                </a:solidFill>
                <a:latin typeface="Calibri"/>
                <a:ea typeface="Calibri"/>
                <a:cs typeface="Calibri"/>
                <a:sym typeface="Calibri"/>
              </a:rPr>
              <a:t>npm install</a:t>
            </a:r>
            <a:endParaRPr/>
          </a:p>
        </p:txBody>
      </p:sp>
      <p:cxnSp>
        <p:nvCxnSpPr>
          <p:cNvPr id="312" name="Google Shape;312;p17"/>
          <p:cNvCxnSpPr>
            <a:stCxn id="304" idx="0"/>
            <a:endCxn id="306" idx="0"/>
          </p:cNvCxnSpPr>
          <p:nvPr/>
        </p:nvCxnSpPr>
        <p:spPr>
          <a:xfrm rot="10800000" flipH="1">
            <a:off x="9206882" y="3194976"/>
            <a:ext cx="1047900" cy="1368300"/>
          </a:xfrm>
          <a:prstGeom prst="straightConnector1">
            <a:avLst/>
          </a:prstGeom>
          <a:noFill/>
          <a:ln w="38100" cap="flat" cmpd="sng">
            <a:solidFill>
              <a:schemeClr val="accent6"/>
            </a:solidFill>
            <a:prstDash val="solid"/>
            <a:miter lim="800000"/>
            <a:headEnd type="none" w="sm" len="sm"/>
            <a:tailEnd type="stealth" w="med" len="med"/>
          </a:ln>
        </p:spPr>
      </p:cxnSp>
      <p:cxnSp>
        <p:nvCxnSpPr>
          <p:cNvPr id="313" name="Google Shape;313;p17"/>
          <p:cNvCxnSpPr/>
          <p:nvPr/>
        </p:nvCxnSpPr>
        <p:spPr>
          <a:xfrm flipH="1">
            <a:off x="9633025" y="3495324"/>
            <a:ext cx="833997" cy="1160788"/>
          </a:xfrm>
          <a:prstGeom prst="straightConnector1">
            <a:avLst/>
          </a:prstGeom>
          <a:noFill/>
          <a:ln w="38100" cap="flat" cmpd="sng">
            <a:solidFill>
              <a:schemeClr val="accent6"/>
            </a:solidFill>
            <a:prstDash val="solid"/>
            <a:miter lim="800000"/>
            <a:headEnd type="none" w="sm" len="sm"/>
            <a:tailEnd type="stealth"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Input Field and Button Together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an Input field in the view.</a:t>
            </a:r>
          </a:p>
          <a:p>
            <a:pPr marL="285750" indent="-285750">
              <a:buFont typeface="Wingdings" panose="05000000000000000000" pitchFamily="2" charset="2"/>
              <a:buChar char="§"/>
            </a:pPr>
            <a:r>
              <a:rPr lang="en-US" dirty="0"/>
              <a:t>On press of the button whatever is written in the input field will be displayed in the alert message.</a:t>
            </a:r>
          </a:p>
          <a:p>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DD21C18-749C-9E8D-A749-A4AB04C01779}"/>
              </a:ext>
            </a:extLst>
          </p:cNvPr>
          <p:cNvPicPr>
            <a:picLocks noChangeAspect="1"/>
          </p:cNvPicPr>
          <p:nvPr/>
        </p:nvPicPr>
        <p:blipFill>
          <a:blip r:embed="rId5"/>
          <a:stretch>
            <a:fillRect/>
          </a:stretch>
        </p:blipFill>
        <p:spPr>
          <a:xfrm>
            <a:off x="3389244" y="1828914"/>
            <a:ext cx="8216348" cy="1838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596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3826501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8818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86232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pPr marL="285750" indent="-285750">
              <a:buFont typeface="Arial" panose="020B0604020202020204" pitchFamily="34" charset="0"/>
              <a:buChar char="•"/>
            </a:pPr>
            <a:r>
              <a:rPr lang="en-US" dirty="0">
                <a:solidFill>
                  <a:schemeClr val="tx1"/>
                </a:solidFill>
              </a:rPr>
              <a:t>JS view violets the principle of MVC due to which XML views are the preferred choice.</a:t>
            </a:r>
          </a:p>
        </p:txBody>
      </p:sp>
    </p:spTree>
    <p:extLst>
      <p:ext uri="{BB962C8B-B14F-4D97-AF65-F5344CB8AC3E}">
        <p14:creationId xmlns:p14="http://schemas.microsoft.com/office/powerpoint/2010/main" val="1373333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our first XML view.</a:t>
            </a:r>
          </a:p>
          <a:p>
            <a:pPr marL="285750" indent="-285750">
              <a:buFont typeface="Wingdings" panose="05000000000000000000" pitchFamily="2" charset="2"/>
              <a:buChar char="§"/>
            </a:pPr>
            <a:r>
              <a:rPr lang="en-US" dirty="0"/>
              <a:t>For that create a new file ‘MyXML.view.xml’ in the view folder of the webapp directory</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hlinkClick r:id="rId3"/>
              </a:rPr>
              <a:t>index.html</a:t>
            </a:r>
            <a:endParaRPr lang="en-US" dirty="0"/>
          </a:p>
          <a:p>
            <a:pPr marL="285750" indent="-285750">
              <a:buFontTx/>
              <a:buChar char="-"/>
            </a:pPr>
            <a:r>
              <a:rPr lang="en-US" dirty="0">
                <a:hlinkClick r:id="rId4"/>
              </a:rPr>
              <a:t>MyXML.view.xml</a:t>
            </a:r>
            <a:endParaRPr lang="en-US" dirty="0"/>
          </a:p>
          <a:p>
            <a:pPr marL="285750" indent="-285750">
              <a:buFontTx/>
              <a:buChar char="-"/>
            </a:pPr>
            <a:r>
              <a:rPr lang="en-US" dirty="0">
                <a:hlinkClick r:id="rId5"/>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2BEE7-7881-FD40-BE05-808F6F0C971E}"/>
              </a:ext>
            </a:extLst>
          </p:cNvPr>
          <p:cNvPicPr>
            <a:picLocks noChangeAspect="1"/>
          </p:cNvPicPr>
          <p:nvPr/>
        </p:nvPicPr>
        <p:blipFill>
          <a:blip r:embed="rId6"/>
          <a:stretch>
            <a:fillRect/>
          </a:stretch>
        </p:blipFill>
        <p:spPr>
          <a:xfrm>
            <a:off x="5001736" y="2818146"/>
            <a:ext cx="6737291" cy="3294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669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5"/>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Hands – on: Start a Local Server using Express</a:t>
            </a:r>
            <a:endParaRPr sz="1050" dirty="0"/>
          </a:p>
        </p:txBody>
      </p:sp>
      <p:pic>
        <p:nvPicPr>
          <p:cNvPr id="319" name="Google Shape;319;p18"/>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20" name="Google Shape;320;p18"/>
          <p:cNvSpPr txBox="1"/>
          <p:nvPr/>
        </p:nvSpPr>
        <p:spPr>
          <a:xfrm>
            <a:off x="261764" y="779090"/>
            <a:ext cx="11161643"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Once our Node project is initiated, Now we need to start a local server using the Express module of NodeJS.</a:t>
            </a:r>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But first we need to add this module as a dependency. To add it run the command </a:t>
            </a:r>
            <a:r>
              <a:rPr lang="en-US" sz="1800" i="1">
                <a:solidFill>
                  <a:srgbClr val="FF0000"/>
                </a:solidFill>
                <a:latin typeface="Calibri"/>
                <a:ea typeface="Calibri"/>
                <a:cs typeface="Calibri"/>
                <a:sym typeface="Calibri"/>
              </a:rPr>
              <a:t>npm install express.</a:t>
            </a:r>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You can see the express documentation for more details: </a:t>
            </a:r>
            <a:r>
              <a:rPr lang="en-US" sz="1800" u="sng">
                <a:solidFill>
                  <a:srgbClr val="FF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https://www.npmjs.com/package/express</a:t>
            </a:r>
            <a:endParaRPr sz="1800">
              <a:solidFill>
                <a:srgbClr val="FF0000"/>
              </a:solidFill>
              <a:latin typeface="Calibri"/>
              <a:ea typeface="Calibri"/>
              <a:cs typeface="Calibri"/>
              <a:sym typeface="Calibri"/>
            </a:endParaRPr>
          </a:p>
          <a:p>
            <a:pPr marL="0" marR="0" lvl="0" indent="0" algn="just" rtl="0">
              <a:spcBef>
                <a:spcPts val="0"/>
              </a:spcBef>
              <a:spcAft>
                <a:spcPts val="0"/>
              </a:spcAft>
              <a:buNone/>
            </a:pPr>
            <a:endParaRPr sz="1800">
              <a:solidFill>
                <a:srgbClr val="FF0000"/>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We will also create local API using the NodeJS</a:t>
            </a:r>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Code Link:</a:t>
            </a:r>
            <a:endParaRPr/>
          </a:p>
          <a:p>
            <a:pPr marL="285750" marR="0" lvl="0" indent="-285750" algn="just" rtl="0">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index.js</a:t>
            </a:r>
            <a:endParaRPr sz="1800">
              <a:solidFill>
                <a:schemeClr val="dk1"/>
              </a:solidFill>
              <a:latin typeface="Calibri"/>
              <a:ea typeface="Calibri"/>
              <a:cs typeface="Calibri"/>
              <a:sym typeface="Calibri"/>
            </a:endParaRPr>
          </a:p>
          <a:p>
            <a:pPr marL="285750" marR="0" lvl="0" indent="-171450" algn="just"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21" name="Google Shape;321;p18"/>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22" name="Google Shape;322;p18"/>
          <p:cNvPicPr preferRelativeResize="0"/>
          <p:nvPr/>
        </p:nvPicPr>
        <p:blipFill rotWithShape="1">
          <a:blip r:embed="rId6">
            <a:alphaModFix/>
          </a:blip>
          <a:srcRect/>
          <a:stretch/>
        </p:blipFill>
        <p:spPr>
          <a:xfrm>
            <a:off x="8675572" y="1913631"/>
            <a:ext cx="2705106" cy="445801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9"/>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Hands – on: Starting an App using NodeJS</a:t>
            </a:r>
            <a:endParaRPr sz="1050" dirty="0"/>
          </a:p>
        </p:txBody>
      </p:sp>
      <p:pic>
        <p:nvPicPr>
          <p:cNvPr id="328" name="Google Shape;328;p19"/>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29" name="Google Shape;329;p19"/>
          <p:cNvSpPr txBox="1"/>
          <p:nvPr/>
        </p:nvSpPr>
        <p:spPr>
          <a:xfrm>
            <a:off x="261764" y="779090"/>
            <a:ext cx="11161643" cy="39703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Now we will serve a basic html page on the local server with the help of ui5 tooling.</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But before we start we have to install a few dependencies: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ui5 cli:-  </a:t>
            </a:r>
            <a:r>
              <a:rPr lang="en-US" sz="1800" b="1" i="1" dirty="0" err="1">
                <a:solidFill>
                  <a:srgbClr val="FF0000"/>
                </a:solidFill>
                <a:latin typeface="Calibri"/>
                <a:ea typeface="Calibri"/>
                <a:cs typeface="Calibri"/>
                <a:sym typeface="Calibri"/>
              </a:rPr>
              <a:t>npm</a:t>
            </a:r>
            <a:r>
              <a:rPr lang="en-US" sz="1800" b="1" i="1" dirty="0">
                <a:solidFill>
                  <a:srgbClr val="FF0000"/>
                </a:solidFill>
                <a:latin typeface="Calibri"/>
                <a:ea typeface="Calibri"/>
                <a:cs typeface="Calibri"/>
                <a:sym typeface="Calibri"/>
              </a:rPr>
              <a:t> install @ui5/cli	</a:t>
            </a:r>
            <a:r>
              <a:rPr lang="en-US" sz="1800" b="1" i="1" dirty="0">
                <a:solidFill>
                  <a:schemeClr val="dk1"/>
                </a:solidFill>
                <a:latin typeface="Calibri"/>
                <a:ea typeface="Calibri"/>
                <a:cs typeface="Calibri"/>
                <a:sym typeface="Calibri"/>
              </a:rPr>
              <a:t>to install globally: </a:t>
            </a:r>
            <a:r>
              <a:rPr lang="en-US" sz="1800" b="1" i="1" dirty="0" err="1">
                <a:solidFill>
                  <a:srgbClr val="FF0000"/>
                </a:solidFill>
                <a:latin typeface="Calibri"/>
                <a:ea typeface="Calibri"/>
                <a:cs typeface="Calibri"/>
                <a:sym typeface="Calibri"/>
              </a:rPr>
              <a:t>npm</a:t>
            </a:r>
            <a:r>
              <a:rPr lang="en-US" sz="1800" b="1" i="1" dirty="0">
                <a:solidFill>
                  <a:srgbClr val="FF0000"/>
                </a:solidFill>
                <a:latin typeface="Calibri"/>
                <a:ea typeface="Calibri"/>
                <a:cs typeface="Calibri"/>
                <a:sym typeface="Calibri"/>
              </a:rPr>
              <a:t> install -g @ui5/cli</a:t>
            </a:r>
            <a:endParaRPr dirty="0"/>
          </a:p>
          <a:p>
            <a:pPr marL="342900" marR="0" lvl="0" indent="-342900" algn="l" rtl="0">
              <a:spcBef>
                <a:spcPts val="0"/>
              </a:spcBef>
              <a:spcAft>
                <a:spcPts val="0"/>
              </a:spcAft>
              <a:buClr>
                <a:srgbClr val="000000"/>
              </a:buClr>
              <a:buSzPts val="1800"/>
              <a:buFont typeface="Calibri"/>
              <a:buAutoNum type="arabicPeriod"/>
            </a:pPr>
            <a:r>
              <a:rPr lang="en-US" sz="1800" i="0" dirty="0">
                <a:solidFill>
                  <a:srgbClr val="000000"/>
                </a:solidFill>
                <a:latin typeface="Calibri"/>
                <a:ea typeface="Calibri"/>
                <a:cs typeface="Calibri"/>
                <a:sym typeface="Calibri"/>
              </a:rPr>
              <a:t>ux-ui5 </a:t>
            </a:r>
            <a:r>
              <a:rPr lang="en-US" sz="1800" dirty="0">
                <a:solidFill>
                  <a:schemeClr val="dk1"/>
                </a:solidFill>
                <a:latin typeface="Calibri"/>
                <a:ea typeface="Calibri"/>
                <a:cs typeface="Calibri"/>
                <a:sym typeface="Calibri"/>
              </a:rPr>
              <a:t>tooling:- </a:t>
            </a:r>
            <a:r>
              <a:rPr lang="en-US" sz="1800" b="1" i="1" dirty="0" err="1">
                <a:solidFill>
                  <a:srgbClr val="FF0000"/>
                </a:solidFill>
                <a:latin typeface="Calibri"/>
                <a:ea typeface="Calibri"/>
                <a:cs typeface="Calibri"/>
                <a:sym typeface="Calibri"/>
              </a:rPr>
              <a:t>npm</a:t>
            </a:r>
            <a:r>
              <a:rPr lang="en-US" sz="1800" b="1" i="1" dirty="0">
                <a:solidFill>
                  <a:srgbClr val="FF0000"/>
                </a:solidFill>
                <a:latin typeface="Calibri"/>
                <a:ea typeface="Calibri"/>
                <a:cs typeface="Calibri"/>
                <a:sym typeface="Calibri"/>
              </a:rPr>
              <a:t> install @sap/ux-ui5-tooling	</a:t>
            </a:r>
            <a:r>
              <a:rPr lang="en-US" sz="1800" b="1" i="1" dirty="0">
                <a:solidFill>
                  <a:schemeClr val="dk1"/>
                </a:solidFill>
                <a:latin typeface="Calibri"/>
                <a:ea typeface="Calibri"/>
                <a:cs typeface="Calibri"/>
                <a:sym typeface="Calibri"/>
              </a:rPr>
              <a:t>to install globally: </a:t>
            </a:r>
            <a:r>
              <a:rPr lang="en-US" sz="1800" b="1" i="1" dirty="0" err="1">
                <a:solidFill>
                  <a:srgbClr val="FF0000"/>
                </a:solidFill>
                <a:latin typeface="Calibri"/>
                <a:ea typeface="Calibri"/>
                <a:cs typeface="Calibri"/>
                <a:sym typeface="Calibri"/>
              </a:rPr>
              <a:t>npm</a:t>
            </a:r>
            <a:r>
              <a:rPr lang="en-US" sz="1800" b="1" i="1" dirty="0">
                <a:solidFill>
                  <a:srgbClr val="FF0000"/>
                </a:solidFill>
                <a:latin typeface="Calibri"/>
                <a:ea typeface="Calibri"/>
                <a:cs typeface="Calibri"/>
                <a:sym typeface="Calibri"/>
              </a:rPr>
              <a:t> install –g @sap/ux-ui5-tooling</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Now we have to create a </a:t>
            </a:r>
            <a:r>
              <a:rPr lang="en-US" sz="1800" dirty="0">
                <a:solidFill>
                  <a:schemeClr val="accent6"/>
                </a:solidFill>
                <a:latin typeface="Calibri"/>
                <a:ea typeface="Calibri"/>
                <a:cs typeface="Calibri"/>
                <a:sym typeface="Calibri"/>
              </a:rPr>
              <a:t>webapp</a:t>
            </a:r>
            <a:r>
              <a:rPr lang="en-US" sz="1800" dirty="0">
                <a:solidFill>
                  <a:schemeClr val="dk1"/>
                </a:solidFill>
                <a:latin typeface="Calibri"/>
                <a:ea typeface="Calibri"/>
                <a:cs typeface="Calibri"/>
                <a:sym typeface="Calibri"/>
              </a:rPr>
              <a:t> folder in our node project folder,  and in that webapp folder create two files </a:t>
            </a:r>
            <a:r>
              <a:rPr lang="en-US" sz="1800" dirty="0">
                <a:solidFill>
                  <a:schemeClr val="accent6"/>
                </a:solidFill>
                <a:latin typeface="Calibri"/>
                <a:ea typeface="Calibri"/>
                <a:cs typeface="Calibri"/>
                <a:sym typeface="Calibri"/>
              </a:rPr>
              <a:t>index.html </a:t>
            </a:r>
            <a:r>
              <a:rPr lang="en-US" sz="1800" dirty="0">
                <a:solidFill>
                  <a:schemeClr val="dk1"/>
                </a:solidFill>
                <a:latin typeface="Calibri"/>
                <a:ea typeface="Calibri"/>
                <a:cs typeface="Calibri"/>
                <a:sym typeface="Calibri"/>
              </a:rPr>
              <a:t>and </a:t>
            </a:r>
            <a:r>
              <a:rPr lang="en-US" sz="1800" dirty="0" err="1">
                <a:solidFill>
                  <a:schemeClr val="accent6"/>
                </a:solidFill>
                <a:latin typeface="Calibri"/>
                <a:ea typeface="Calibri"/>
                <a:cs typeface="Calibri"/>
                <a:sym typeface="Calibri"/>
              </a:rPr>
              <a:t>manifest.json</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Also create a </a:t>
            </a:r>
            <a:r>
              <a:rPr lang="en-US" sz="1800" dirty="0">
                <a:solidFill>
                  <a:schemeClr val="accent6"/>
                </a:solidFill>
                <a:latin typeface="Calibri"/>
                <a:ea typeface="Calibri"/>
                <a:cs typeface="Calibri"/>
                <a:sym typeface="Calibri"/>
              </a:rPr>
              <a:t>ui5.yaml </a:t>
            </a:r>
            <a:r>
              <a:rPr lang="en-US" sz="1800" dirty="0">
                <a:solidFill>
                  <a:schemeClr val="dk1"/>
                </a:solidFill>
                <a:latin typeface="Calibri"/>
                <a:ea typeface="Calibri"/>
                <a:cs typeface="Calibri"/>
                <a:sym typeface="Calibri"/>
              </a:rPr>
              <a:t>file in the project folder.</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Add the required code in all the files form the links provided below.</a:t>
            </a:r>
            <a:endParaRPr dirty="0"/>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Calibri"/>
                <a:ea typeface="Calibri"/>
                <a:cs typeface="Calibri"/>
                <a:sym typeface="Calibri"/>
              </a:rPr>
              <a:t>Now to run the project use command: </a:t>
            </a:r>
            <a:r>
              <a:rPr lang="en-US" sz="1800" b="1" i="1" dirty="0">
                <a:solidFill>
                  <a:schemeClr val="accent6"/>
                </a:solidFill>
                <a:latin typeface="Calibri"/>
                <a:ea typeface="Calibri"/>
                <a:cs typeface="Calibri"/>
                <a:sym typeface="Calibri"/>
              </a:rPr>
              <a:t>ui5 serve</a:t>
            </a:r>
            <a:endParaRPr dirty="0"/>
          </a:p>
          <a:p>
            <a:pPr marL="285750" marR="0" lvl="0" indent="-171450" algn="l" rtl="0">
              <a:spcBef>
                <a:spcPts val="0"/>
              </a:spcBef>
              <a:spcAft>
                <a:spcPts val="0"/>
              </a:spcAft>
              <a:buClr>
                <a:schemeClr val="dk1"/>
              </a:buClr>
              <a:buSzPts val="1800"/>
              <a:buFont typeface="Noto Sans Symbols"/>
              <a:buNone/>
            </a:pPr>
            <a:endParaRPr sz="1800" b="1" i="1" dirty="0">
              <a:solidFill>
                <a:schemeClr val="accent6"/>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Code Links:</a:t>
            </a:r>
            <a:endParaRPr dirty="0"/>
          </a:p>
          <a:p>
            <a:pPr marL="285750" marR="0" lvl="0" indent="-285750" algn="l" rtl="0">
              <a:spcBef>
                <a:spcPts val="0"/>
              </a:spcBef>
              <a:spcAft>
                <a:spcPts val="0"/>
              </a:spcAft>
              <a:buClr>
                <a:schemeClr val="dk1"/>
              </a:buClr>
              <a:buSzPts val="1800"/>
              <a:buFont typeface="Calibri"/>
              <a:buChar char="-"/>
            </a:pPr>
            <a:r>
              <a:rPr lang="en-US" sz="18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index.html</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u="sng" dirty="0" err="1">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manifest.json</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u="sng" dirty="0">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ui5.yaml</a:t>
            </a:r>
            <a:endParaRPr sz="1800" dirty="0">
              <a:solidFill>
                <a:schemeClr val="dk1"/>
              </a:solidFill>
              <a:latin typeface="Calibri"/>
              <a:ea typeface="Calibri"/>
              <a:cs typeface="Calibri"/>
              <a:sym typeface="Calibri"/>
            </a:endParaRPr>
          </a:p>
        </p:txBody>
      </p:sp>
      <p:sp>
        <p:nvSpPr>
          <p:cNvPr id="330" name="Google Shape;330;p19"/>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31" name="Google Shape;331;p19"/>
          <p:cNvPicPr preferRelativeResize="0"/>
          <p:nvPr/>
        </p:nvPicPr>
        <p:blipFill rotWithShape="1">
          <a:blip r:embed="rId7">
            <a:alphaModFix/>
          </a:blip>
          <a:srcRect/>
          <a:stretch/>
        </p:blipFill>
        <p:spPr>
          <a:xfrm>
            <a:off x="7842174" y="3167201"/>
            <a:ext cx="3581232" cy="316441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0"/>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Introduction to jQuery</a:t>
            </a:r>
            <a:endParaRPr/>
          </a:p>
        </p:txBody>
      </p:sp>
      <p:pic>
        <p:nvPicPr>
          <p:cNvPr id="337" name="Google Shape;337;p20"/>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38" name="Google Shape;338;p20"/>
          <p:cNvSpPr txBox="1"/>
          <p:nvPr/>
        </p:nvSpPr>
        <p:spPr>
          <a:xfrm>
            <a:off x="261764" y="779089"/>
            <a:ext cx="11161643" cy="57704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jQuery is a java script library, which is </a:t>
            </a:r>
            <a:r>
              <a:rPr lang="en-US" sz="1799">
                <a:solidFill>
                  <a:srgbClr val="000000"/>
                </a:solidFill>
                <a:latin typeface="Calibri"/>
                <a:ea typeface="Calibri"/>
                <a:cs typeface="Calibri"/>
                <a:sym typeface="Calibri"/>
              </a:rPr>
              <a:t>used to simplify our JS code.</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moto is to minimize JS code size.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Why we use jQuery?</a:t>
            </a:r>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It’s free to use (Open Source)</a:t>
            </a:r>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Used by top software companies like google, Netflix, etc.</a:t>
            </a:r>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Light weight JS library</a:t>
            </a:r>
            <a:endParaRPr/>
          </a:p>
          <a:p>
            <a:pPr marL="342900" marR="0" lvl="0" indent="-342900" algn="l" rtl="0">
              <a:lnSpc>
                <a:spcPct val="150000"/>
              </a:lnSpc>
              <a:spcBef>
                <a:spcPts val="0"/>
              </a:spcBef>
              <a:spcAft>
                <a:spcPts val="0"/>
              </a:spcAft>
              <a:buClr>
                <a:srgbClr val="000000"/>
              </a:buClr>
              <a:buSzPts val="1800"/>
              <a:buFont typeface="Noto Sans Symbols"/>
              <a:buChar char="▪"/>
            </a:pPr>
            <a:r>
              <a:rPr lang="en-US" sz="1800" b="0" i="0">
                <a:solidFill>
                  <a:srgbClr val="000000"/>
                </a:solidFill>
                <a:latin typeface="Calibri"/>
                <a:ea typeface="Calibri"/>
                <a:cs typeface="Calibri"/>
                <a:sym typeface="Calibri"/>
              </a:rPr>
              <a:t>jQuery greatly simplifies JavaScript programming.</a:t>
            </a:r>
            <a:endParaRPr sz="180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Available on internet</a:t>
            </a:r>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Purpose is to </a:t>
            </a:r>
            <a:r>
              <a:rPr lang="en-US" sz="1800" b="1">
                <a:solidFill>
                  <a:schemeClr val="dk1"/>
                </a:solidFill>
                <a:latin typeface="Calibri"/>
                <a:ea typeface="Calibri"/>
                <a:cs typeface="Calibri"/>
                <a:sym typeface="Calibri"/>
              </a:rPr>
              <a:t>write less and do more</a:t>
            </a:r>
            <a:endParaRPr/>
          </a:p>
          <a:p>
            <a:pPr marL="342900" marR="0" lvl="0" indent="-34290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Industry standard</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How to use?</a:t>
            </a:r>
            <a:endParaRPr/>
          </a:p>
          <a:p>
            <a:pPr marL="342900" marR="0" lvl="0" indent="-342900" algn="l" rtl="0">
              <a:spcBef>
                <a:spcPts val="0"/>
              </a:spcBef>
              <a:spcAft>
                <a:spcPts val="0"/>
              </a:spcAft>
              <a:buClr>
                <a:srgbClr val="000000"/>
              </a:buClr>
              <a:buSzPts val="1799"/>
              <a:buFont typeface="Calibri"/>
              <a:buAutoNum type="arabicPeriod"/>
            </a:pPr>
            <a:r>
              <a:rPr lang="en-US" sz="1799">
                <a:solidFill>
                  <a:srgbClr val="000000"/>
                </a:solidFill>
                <a:latin typeface="Calibri"/>
                <a:ea typeface="Calibri"/>
                <a:cs typeface="Calibri"/>
                <a:sym typeface="Calibri"/>
              </a:rPr>
              <a:t>Download the jQuery library and keep it in our project, just like we use </a:t>
            </a:r>
            <a:r>
              <a:rPr lang="en-US" sz="1800">
                <a:solidFill>
                  <a:schemeClr val="dk1"/>
                </a:solidFill>
                <a:latin typeface="Calibri"/>
                <a:ea typeface="Calibri"/>
                <a:cs typeface="Calibri"/>
                <a:sym typeface="Calibri"/>
              </a:rPr>
              <a:t>util/mycode.js</a:t>
            </a:r>
            <a:endParaRPr/>
          </a:p>
          <a:p>
            <a:pPr marL="342900" marR="0" lvl="0" indent="-342900" algn="l" rtl="0">
              <a:spcBef>
                <a:spcPts val="0"/>
              </a:spcBef>
              <a:spcAft>
                <a:spcPts val="0"/>
              </a:spcAft>
              <a:buClr>
                <a:srgbClr val="000000"/>
              </a:buClr>
              <a:buSzPts val="1799"/>
              <a:buFont typeface="Calibri"/>
              <a:buAutoNum type="arabicPeriod"/>
            </a:pPr>
            <a:r>
              <a:rPr lang="en-US" sz="1799">
                <a:solidFill>
                  <a:srgbClr val="000000"/>
                </a:solidFill>
                <a:latin typeface="Calibri"/>
                <a:ea typeface="Calibri"/>
                <a:cs typeface="Calibri"/>
                <a:sym typeface="Calibri"/>
              </a:rPr>
              <a:t>Reference jQuery from CDN (Content Distribution/Delivery Network) – directly reference it from internet</a:t>
            </a:r>
            <a:endParaRPr/>
          </a:p>
          <a:p>
            <a:pPr marL="342900" marR="0" lvl="0" indent="-228663" algn="l" rtl="0">
              <a:spcBef>
                <a:spcPts val="0"/>
              </a:spcBef>
              <a:spcAft>
                <a:spcPts val="0"/>
              </a:spcAft>
              <a:buClr>
                <a:schemeClr val="dk1"/>
              </a:buClr>
              <a:buSzPts val="1799"/>
              <a:buFont typeface="Calibri"/>
              <a:buNone/>
            </a:pPr>
            <a:endParaRPr sz="1799">
              <a:solidFill>
                <a:srgbClr val="000000"/>
              </a:solidFill>
              <a:latin typeface="Calibri"/>
              <a:ea typeface="Calibri"/>
              <a:cs typeface="Calibri"/>
              <a:sym typeface="Calibri"/>
            </a:endParaRPr>
          </a:p>
          <a:p>
            <a:pPr marL="0" marR="0" lvl="0" indent="0" algn="l" rtl="0">
              <a:spcBef>
                <a:spcPts val="0"/>
              </a:spcBef>
              <a:spcAft>
                <a:spcPts val="0"/>
              </a:spcAft>
              <a:buNone/>
            </a:pPr>
            <a:r>
              <a:rPr lang="en-US" sz="1799" b="1">
                <a:solidFill>
                  <a:srgbClr val="000000"/>
                </a:solidFill>
                <a:latin typeface="Calibri"/>
                <a:ea typeface="Calibri"/>
                <a:cs typeface="Calibri"/>
                <a:sym typeface="Calibri"/>
              </a:rPr>
              <a:t>Documentation of jQuery is available @ </a:t>
            </a:r>
            <a:r>
              <a:rPr lang="en-US" sz="1799" b="1"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https://jquery.com</a:t>
            </a:r>
            <a:endParaRPr sz="1799" b="1">
              <a:solidFill>
                <a:srgbClr val="000000"/>
              </a:solidFill>
              <a:latin typeface="Calibri"/>
              <a:ea typeface="Calibri"/>
              <a:cs typeface="Calibri"/>
              <a:sym typeface="Calibri"/>
            </a:endParaRPr>
          </a:p>
        </p:txBody>
      </p:sp>
      <p:sp>
        <p:nvSpPr>
          <p:cNvPr id="339" name="Google Shape;339;p20"/>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40" name="Google Shape;340;p20"/>
          <p:cNvPicPr preferRelativeResize="0"/>
          <p:nvPr/>
        </p:nvPicPr>
        <p:blipFill rotWithShape="1">
          <a:blip r:embed="rId5">
            <a:alphaModFix/>
          </a:blip>
          <a:srcRect/>
          <a:stretch/>
        </p:blipFill>
        <p:spPr>
          <a:xfrm>
            <a:off x="7318577" y="837427"/>
            <a:ext cx="4210814" cy="22967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1"/>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Syntax of jQuery</a:t>
            </a:r>
            <a:endParaRPr/>
          </a:p>
        </p:txBody>
      </p:sp>
      <p:pic>
        <p:nvPicPr>
          <p:cNvPr id="346" name="Google Shape;346;p21"/>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47" name="Google Shape;347;p21"/>
          <p:cNvSpPr txBox="1"/>
          <p:nvPr/>
        </p:nvSpPr>
        <p:spPr>
          <a:xfrm>
            <a:off x="261764" y="779090"/>
            <a:ext cx="10444943" cy="43428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a:solidFill>
                  <a:srgbClr val="000000"/>
                </a:solidFill>
                <a:latin typeface="Calibri"/>
                <a:ea typeface="Calibri"/>
                <a:cs typeface="Calibri"/>
                <a:sym typeface="Calibri"/>
              </a:rPr>
              <a:t>The jQuery syntax is tailor-made for </a:t>
            </a:r>
            <a:r>
              <a:rPr lang="en-US" sz="1800" b="1" i="0">
                <a:solidFill>
                  <a:srgbClr val="000000"/>
                </a:solidFill>
                <a:latin typeface="Calibri"/>
                <a:ea typeface="Calibri"/>
                <a:cs typeface="Calibri"/>
                <a:sym typeface="Calibri"/>
              </a:rPr>
              <a:t>selecting</a:t>
            </a:r>
            <a:r>
              <a:rPr lang="en-US" sz="1800" b="0" i="0">
                <a:solidFill>
                  <a:srgbClr val="000000"/>
                </a:solidFill>
                <a:latin typeface="Calibri"/>
                <a:ea typeface="Calibri"/>
                <a:cs typeface="Calibri"/>
                <a:sym typeface="Calibri"/>
              </a:rPr>
              <a:t> HTML elements and performing some </a:t>
            </a:r>
            <a:r>
              <a:rPr lang="en-US" sz="1800" b="1" i="0">
                <a:solidFill>
                  <a:srgbClr val="000000"/>
                </a:solidFill>
                <a:latin typeface="Calibri"/>
                <a:ea typeface="Calibri"/>
                <a:cs typeface="Calibri"/>
                <a:sym typeface="Calibri"/>
              </a:rPr>
              <a:t>action</a:t>
            </a:r>
            <a:r>
              <a:rPr lang="en-US" sz="1800" b="0" i="0">
                <a:solidFill>
                  <a:srgbClr val="000000"/>
                </a:solidFill>
                <a:latin typeface="Calibri"/>
                <a:ea typeface="Calibri"/>
                <a:cs typeface="Calibri"/>
                <a:sym typeface="Calibri"/>
              </a:rPr>
              <a:t> on the element(s).</a:t>
            </a:r>
            <a:endParaRPr/>
          </a:p>
          <a:p>
            <a:pPr marL="0" marR="0" lvl="0" indent="0" algn="just" rtl="0">
              <a:spcBef>
                <a:spcPts val="0"/>
              </a:spcBef>
              <a:spcAft>
                <a:spcPts val="0"/>
              </a:spcAft>
              <a:buNone/>
            </a:pPr>
            <a:r>
              <a:rPr lang="en-US" sz="1800" b="0" i="0">
                <a:solidFill>
                  <a:srgbClr val="000000"/>
                </a:solidFill>
                <a:latin typeface="Calibri"/>
                <a:ea typeface="Calibri"/>
                <a:cs typeface="Calibri"/>
                <a:sym typeface="Calibri"/>
              </a:rPr>
              <a:t>Basic syntax is: </a:t>
            </a:r>
            <a:endParaRPr/>
          </a:p>
          <a:p>
            <a:pPr marL="0" marR="0" lvl="0" indent="0" algn="just" rtl="0">
              <a:spcBef>
                <a:spcPts val="0"/>
              </a:spcBef>
              <a:spcAft>
                <a:spcPts val="0"/>
              </a:spcAft>
              <a:buNone/>
            </a:pPr>
            <a:r>
              <a:rPr lang="en-US" sz="1800">
                <a:solidFill>
                  <a:srgbClr val="000000"/>
                </a:solidFill>
                <a:latin typeface="Calibri"/>
                <a:ea typeface="Calibri"/>
                <a:cs typeface="Calibri"/>
                <a:sym typeface="Calibri"/>
              </a:rPr>
              <a:t>	</a:t>
            </a:r>
            <a:r>
              <a:rPr lang="en-US" sz="1800" b="1" i="0">
                <a:solidFill>
                  <a:schemeClr val="accent6"/>
                </a:solidFill>
                <a:latin typeface="Calibri"/>
                <a:ea typeface="Calibri"/>
                <a:cs typeface="Calibri"/>
                <a:sym typeface="Calibri"/>
              </a:rPr>
              <a:t>$(</a:t>
            </a:r>
            <a:r>
              <a:rPr lang="en-US" sz="1800" b="1" i="1">
                <a:solidFill>
                  <a:schemeClr val="accent6"/>
                </a:solidFill>
                <a:latin typeface="Calibri"/>
                <a:ea typeface="Calibri"/>
                <a:cs typeface="Calibri"/>
                <a:sym typeface="Calibri"/>
              </a:rPr>
              <a:t>selector</a:t>
            </a:r>
            <a:r>
              <a:rPr lang="en-US" sz="1800" b="1" i="0">
                <a:solidFill>
                  <a:schemeClr val="accent6"/>
                </a:solidFill>
                <a:latin typeface="Calibri"/>
                <a:ea typeface="Calibri"/>
                <a:cs typeface="Calibri"/>
                <a:sym typeface="Calibri"/>
              </a:rPr>
              <a:t>).</a:t>
            </a:r>
            <a:r>
              <a:rPr lang="en-US" sz="1800" b="1" i="1">
                <a:solidFill>
                  <a:schemeClr val="accent6"/>
                </a:solidFill>
                <a:latin typeface="Calibri"/>
                <a:ea typeface="Calibri"/>
                <a:cs typeface="Calibri"/>
                <a:sym typeface="Calibri"/>
              </a:rPr>
              <a:t>action</a:t>
            </a:r>
            <a:r>
              <a:rPr lang="en-US" sz="1800" b="1" i="0">
                <a:solidFill>
                  <a:schemeClr val="accent6"/>
                </a:solidFill>
                <a:latin typeface="Calibri"/>
                <a:ea typeface="Calibri"/>
                <a:cs typeface="Calibri"/>
                <a:sym typeface="Calibri"/>
              </a:rPr>
              <a:t>()</a:t>
            </a:r>
            <a:endParaRPr/>
          </a:p>
          <a:p>
            <a:pPr marL="0" marR="0" lvl="0" indent="0" algn="just" rtl="0">
              <a:spcBef>
                <a:spcPts val="0"/>
              </a:spcBef>
              <a:spcAft>
                <a:spcPts val="0"/>
              </a:spcAft>
              <a:buNone/>
            </a:pPr>
            <a:endParaRPr sz="1800" b="1">
              <a:solidFill>
                <a:srgbClr val="000000"/>
              </a:solidFill>
              <a:latin typeface="Calibri"/>
              <a:ea typeface="Calibri"/>
              <a:cs typeface="Calibri"/>
              <a:sym typeface="Calibri"/>
            </a:endParaRPr>
          </a:p>
          <a:p>
            <a:pPr marL="285750" marR="0" lvl="0" indent="-285750" algn="just" rtl="0">
              <a:spcBef>
                <a:spcPts val="0"/>
              </a:spcBef>
              <a:spcAft>
                <a:spcPts val="0"/>
              </a:spcAft>
              <a:buClr>
                <a:schemeClr val="accent6"/>
              </a:buClr>
              <a:buSzPts val="1800"/>
              <a:buFont typeface="Noto Sans Symbols"/>
              <a:buChar char="▪"/>
            </a:pPr>
            <a:r>
              <a:rPr lang="en-US" sz="1800" b="1">
                <a:solidFill>
                  <a:schemeClr val="accent6"/>
                </a:solidFill>
                <a:latin typeface="Calibri"/>
                <a:ea typeface="Calibri"/>
                <a:cs typeface="Calibri"/>
                <a:sym typeface="Calibri"/>
              </a:rPr>
              <a:t>$</a:t>
            </a:r>
            <a:r>
              <a:rPr lang="en-US" sz="1800" b="1">
                <a:solidFill>
                  <a:srgbClr val="000000"/>
                </a:solidFill>
                <a:latin typeface="Calibri"/>
                <a:ea typeface="Calibri"/>
                <a:cs typeface="Calibri"/>
                <a:sym typeface="Calibri"/>
              </a:rPr>
              <a:t> </a:t>
            </a:r>
            <a:r>
              <a:rPr lang="en-US" sz="1800">
                <a:solidFill>
                  <a:srgbClr val="000000"/>
                </a:solidFill>
                <a:latin typeface="Calibri"/>
                <a:ea typeface="Calibri"/>
                <a:cs typeface="Calibri"/>
                <a:sym typeface="Calibri"/>
              </a:rPr>
              <a:t>sign indicated to the browser that we want to use jQuery.</a:t>
            </a:r>
            <a:endParaRPr/>
          </a:p>
          <a:p>
            <a:pPr marL="285750" marR="0" lvl="0" indent="-171450" algn="just" rtl="0">
              <a:spcBef>
                <a:spcPts val="0"/>
              </a:spcBef>
              <a:spcAft>
                <a:spcPts val="0"/>
              </a:spcAft>
              <a:buClr>
                <a:schemeClr val="dk1"/>
              </a:buClr>
              <a:buSzPts val="1800"/>
              <a:buFont typeface="Noto Sans Symbols"/>
              <a:buNone/>
            </a:pPr>
            <a:endParaRPr sz="1800">
              <a:solidFill>
                <a:srgbClr val="000000"/>
              </a:solidFill>
              <a:latin typeface="Calibri"/>
              <a:ea typeface="Calibri"/>
              <a:cs typeface="Calibri"/>
              <a:sym typeface="Calibri"/>
            </a:endParaRPr>
          </a:p>
          <a:p>
            <a:pPr marL="285750" marR="0" lvl="0" indent="-285750" algn="just" rtl="0">
              <a:spcBef>
                <a:spcPts val="0"/>
              </a:spcBef>
              <a:spcAft>
                <a:spcPts val="0"/>
              </a:spcAft>
              <a:buClr>
                <a:schemeClr val="accent6"/>
              </a:buClr>
              <a:buSzPts val="1800"/>
              <a:buFont typeface="Noto Sans Symbols"/>
              <a:buChar char="▪"/>
            </a:pPr>
            <a:r>
              <a:rPr lang="en-US" sz="1800">
                <a:solidFill>
                  <a:schemeClr val="accent6"/>
                </a:solidFill>
                <a:latin typeface="Calibri"/>
                <a:ea typeface="Calibri"/>
                <a:cs typeface="Calibri"/>
                <a:sym typeface="Calibri"/>
              </a:rPr>
              <a:t>selector</a:t>
            </a:r>
            <a:r>
              <a:rPr lang="en-US" sz="1800">
                <a:solidFill>
                  <a:srgbClr val="000000"/>
                </a:solidFill>
                <a:latin typeface="Calibri"/>
                <a:ea typeface="Calibri"/>
                <a:cs typeface="Calibri"/>
                <a:sym typeface="Calibri"/>
              </a:rPr>
              <a:t>: selector is same what we have seen in CSS i.e., </a:t>
            </a:r>
            <a:r>
              <a:rPr lang="en-US" sz="1800" b="1">
                <a:solidFill>
                  <a:schemeClr val="accent6"/>
                </a:solidFill>
                <a:latin typeface="Calibri"/>
                <a:ea typeface="Calibri"/>
                <a:cs typeface="Calibri"/>
                <a:sym typeface="Calibri"/>
              </a:rPr>
              <a:t>#id</a:t>
            </a:r>
            <a:r>
              <a:rPr lang="en-US" sz="1800">
                <a:solidFill>
                  <a:srgbClr val="000000"/>
                </a:solidFill>
                <a:latin typeface="Calibri"/>
                <a:ea typeface="Calibri"/>
                <a:cs typeface="Calibri"/>
                <a:sym typeface="Calibri"/>
              </a:rPr>
              <a:t>, </a:t>
            </a:r>
            <a:r>
              <a:rPr lang="en-US" sz="1800" b="1">
                <a:solidFill>
                  <a:schemeClr val="accent6"/>
                </a:solidFill>
                <a:latin typeface="Calibri"/>
                <a:ea typeface="Calibri"/>
                <a:cs typeface="Calibri"/>
                <a:sym typeface="Calibri"/>
              </a:rPr>
              <a:t>.class</a:t>
            </a:r>
            <a:r>
              <a:rPr lang="en-US" sz="1800">
                <a:solidFill>
                  <a:srgbClr val="000000"/>
                </a:solidFill>
                <a:latin typeface="Calibri"/>
                <a:ea typeface="Calibri"/>
                <a:cs typeface="Calibri"/>
                <a:sym typeface="Calibri"/>
              </a:rPr>
              <a:t>, </a:t>
            </a:r>
            <a:r>
              <a:rPr lang="en-US" sz="1800" b="1">
                <a:solidFill>
                  <a:schemeClr val="accent6"/>
                </a:solidFill>
                <a:latin typeface="Calibri"/>
                <a:ea typeface="Calibri"/>
                <a:cs typeface="Calibri"/>
                <a:sym typeface="Calibri"/>
              </a:rPr>
              <a:t>tagName</a:t>
            </a:r>
            <a:endParaRPr/>
          </a:p>
          <a:p>
            <a:pPr marL="285750" marR="0" lvl="0" indent="-171450" algn="just" rtl="0">
              <a:spcBef>
                <a:spcPts val="0"/>
              </a:spcBef>
              <a:spcAft>
                <a:spcPts val="0"/>
              </a:spcAft>
              <a:buClr>
                <a:schemeClr val="dk1"/>
              </a:buClr>
              <a:buSzPts val="1800"/>
              <a:buFont typeface="Noto Sans Symbols"/>
              <a:buNone/>
            </a:pPr>
            <a:endParaRPr sz="1800">
              <a:solidFill>
                <a:schemeClr val="accent6"/>
              </a:solidFill>
              <a:latin typeface="Calibri"/>
              <a:ea typeface="Calibri"/>
              <a:cs typeface="Calibri"/>
              <a:sym typeface="Calibri"/>
            </a:endParaRPr>
          </a:p>
          <a:p>
            <a:pPr marL="285750" marR="0" lvl="0" indent="-285750" algn="just" rtl="0">
              <a:spcBef>
                <a:spcPts val="0"/>
              </a:spcBef>
              <a:spcAft>
                <a:spcPts val="0"/>
              </a:spcAft>
              <a:buClr>
                <a:schemeClr val="accent6"/>
              </a:buClr>
              <a:buSzPts val="1800"/>
              <a:buFont typeface="Noto Sans Symbols"/>
              <a:buChar char="▪"/>
            </a:pPr>
            <a:r>
              <a:rPr lang="en-US" sz="1800">
                <a:solidFill>
                  <a:schemeClr val="accent6"/>
                </a:solidFill>
                <a:latin typeface="Calibri"/>
                <a:ea typeface="Calibri"/>
                <a:cs typeface="Calibri"/>
                <a:sym typeface="Calibri"/>
              </a:rPr>
              <a:t>Action(): </a:t>
            </a:r>
            <a:r>
              <a:rPr lang="en-US" sz="1800">
                <a:solidFill>
                  <a:schemeClr val="dk1"/>
                </a:solidFill>
                <a:latin typeface="Calibri"/>
                <a:ea typeface="Calibri"/>
                <a:cs typeface="Calibri"/>
                <a:sym typeface="Calibri"/>
              </a:rPr>
              <a:t>It is a JavaScript Event or Action which we want to perform on the selected element.</a:t>
            </a:r>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Example:</a:t>
            </a:r>
            <a:endParaRPr/>
          </a:p>
          <a:p>
            <a:pPr marL="457200" marR="0" lvl="1" indent="0" algn="l" rtl="0">
              <a:lnSpc>
                <a:spcPct val="150000"/>
              </a:lnSpc>
              <a:spcBef>
                <a:spcPts val="0"/>
              </a:spcBef>
              <a:spcAft>
                <a:spcPts val="0"/>
              </a:spcAft>
              <a:buNone/>
            </a:pPr>
            <a:r>
              <a:rPr lang="en-US" sz="1800" b="0" i="0" u="none" strike="noStrike" cap="none">
                <a:solidFill>
                  <a:schemeClr val="accent6"/>
                </a:solidFill>
                <a:latin typeface="Calibri"/>
                <a:ea typeface="Calibri"/>
                <a:cs typeface="Calibri"/>
                <a:sym typeface="Calibri"/>
              </a:rPr>
              <a:t>$("p").hide() </a:t>
            </a:r>
            <a:r>
              <a:rPr lang="en-US" sz="1800" b="0" i="0" u="none" strike="noStrike" cap="none">
                <a:solidFill>
                  <a:srgbClr val="000000"/>
                </a:solidFill>
                <a:latin typeface="Calibri"/>
                <a:ea typeface="Calibri"/>
                <a:cs typeface="Calibri"/>
                <a:sym typeface="Calibri"/>
              </a:rPr>
              <a:t>- hides all &lt;p&gt; elements.</a:t>
            </a:r>
            <a:endParaRPr sz="1800" b="0" i="0" u="none" strike="noStrike" cap="none">
              <a:solidFill>
                <a:schemeClr val="dk1"/>
              </a:solidFill>
              <a:latin typeface="Calibri"/>
              <a:ea typeface="Calibri"/>
              <a:cs typeface="Calibri"/>
              <a:sym typeface="Calibri"/>
            </a:endParaRPr>
          </a:p>
          <a:p>
            <a:pPr marL="457200" marR="0" lvl="1" indent="0" algn="l" rtl="0">
              <a:lnSpc>
                <a:spcPct val="150000"/>
              </a:lnSpc>
              <a:spcBef>
                <a:spcPts val="0"/>
              </a:spcBef>
              <a:spcAft>
                <a:spcPts val="0"/>
              </a:spcAft>
              <a:buNone/>
            </a:pPr>
            <a:r>
              <a:rPr lang="en-US" sz="1800" b="0" i="0" u="none" strike="noStrike" cap="none">
                <a:solidFill>
                  <a:schemeClr val="accent6"/>
                </a:solidFill>
                <a:latin typeface="Calibri"/>
                <a:ea typeface="Calibri"/>
                <a:cs typeface="Calibri"/>
                <a:sym typeface="Calibri"/>
              </a:rPr>
              <a:t>$(".test").hide() </a:t>
            </a:r>
            <a:r>
              <a:rPr lang="en-US" sz="1800" b="0" i="0" u="none" strike="noStrike" cap="none">
                <a:solidFill>
                  <a:srgbClr val="000000"/>
                </a:solidFill>
                <a:latin typeface="Calibri"/>
                <a:ea typeface="Calibri"/>
                <a:cs typeface="Calibri"/>
                <a:sym typeface="Calibri"/>
              </a:rPr>
              <a:t>- hides all elements with class="test".</a:t>
            </a:r>
            <a:endParaRPr sz="1800" b="0" i="0" u="none" strike="noStrike" cap="none">
              <a:solidFill>
                <a:schemeClr val="dk1"/>
              </a:solidFill>
              <a:latin typeface="Calibri"/>
              <a:ea typeface="Calibri"/>
              <a:cs typeface="Calibri"/>
              <a:sym typeface="Calibri"/>
            </a:endParaRPr>
          </a:p>
          <a:p>
            <a:pPr marL="457200" marR="0" lvl="1" indent="0" algn="l" rtl="0">
              <a:lnSpc>
                <a:spcPct val="150000"/>
              </a:lnSpc>
              <a:spcBef>
                <a:spcPts val="0"/>
              </a:spcBef>
              <a:spcAft>
                <a:spcPts val="0"/>
              </a:spcAft>
              <a:buNone/>
            </a:pPr>
            <a:r>
              <a:rPr lang="en-US" sz="1800" b="0" i="0" u="none" strike="noStrike" cap="none">
                <a:solidFill>
                  <a:schemeClr val="accent6"/>
                </a:solidFill>
                <a:latin typeface="Calibri"/>
                <a:ea typeface="Calibri"/>
                <a:cs typeface="Calibri"/>
                <a:sym typeface="Calibri"/>
              </a:rPr>
              <a:t>$("#test").hide() </a:t>
            </a:r>
            <a:r>
              <a:rPr lang="en-US" sz="1800" b="0" i="0" u="none" strike="noStrike" cap="none">
                <a:solidFill>
                  <a:srgbClr val="000000"/>
                </a:solidFill>
                <a:latin typeface="Calibri"/>
                <a:ea typeface="Calibri"/>
                <a:cs typeface="Calibri"/>
                <a:sym typeface="Calibri"/>
              </a:rPr>
              <a:t>- hides the element with id="test".</a:t>
            </a:r>
            <a:endParaRPr sz="1800" b="0" i="0" u="none" strike="noStrike" cap="none">
              <a:solidFill>
                <a:schemeClr val="dk1"/>
              </a:solidFill>
              <a:latin typeface="Calibri"/>
              <a:ea typeface="Calibri"/>
              <a:cs typeface="Calibri"/>
              <a:sym typeface="Calibri"/>
            </a:endParaRPr>
          </a:p>
        </p:txBody>
      </p:sp>
      <p:sp>
        <p:nvSpPr>
          <p:cNvPr id="348" name="Google Shape;348;p21"/>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49" name="Google Shape;349;p21"/>
          <p:cNvPicPr preferRelativeResize="0"/>
          <p:nvPr/>
        </p:nvPicPr>
        <p:blipFill rotWithShape="1">
          <a:blip r:embed="rId4">
            <a:alphaModFix/>
          </a:blip>
          <a:srcRect/>
          <a:stretch/>
        </p:blipFill>
        <p:spPr>
          <a:xfrm>
            <a:off x="6898742" y="3429000"/>
            <a:ext cx="4481936" cy="281333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2"/>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800" dirty="0">
                <a:solidFill>
                  <a:schemeClr val="dk1"/>
                </a:solidFill>
                <a:latin typeface="Corben"/>
                <a:ea typeface="Corben"/>
                <a:cs typeface="Corben"/>
                <a:sym typeface="Corben"/>
              </a:rPr>
              <a:t>Hands – on: Adding effects using jQuery </a:t>
            </a:r>
            <a:endParaRPr sz="1100" dirty="0"/>
          </a:p>
        </p:txBody>
      </p:sp>
      <p:pic>
        <p:nvPicPr>
          <p:cNvPr id="355" name="Google Shape;355;p22"/>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56" name="Google Shape;356;p22"/>
          <p:cNvSpPr txBox="1"/>
          <p:nvPr/>
        </p:nvSpPr>
        <p:spPr>
          <a:xfrm>
            <a:off x="261764" y="779090"/>
            <a:ext cx="11161643"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Create a new file named jQBasic.html in the </a:t>
            </a:r>
            <a:r>
              <a:rPr lang="en-US" sz="1800" b="1">
                <a:solidFill>
                  <a:schemeClr val="accent6"/>
                </a:solidFill>
                <a:latin typeface="Calibri"/>
                <a:ea typeface="Calibri"/>
                <a:cs typeface="Calibri"/>
                <a:sym typeface="Calibri"/>
              </a:rPr>
              <a:t>Basics</a:t>
            </a:r>
            <a:r>
              <a:rPr lang="en-US" sz="1800">
                <a:solidFill>
                  <a:schemeClr val="dk1"/>
                </a:solidFill>
                <a:latin typeface="Calibri"/>
                <a:ea typeface="Calibri"/>
                <a:cs typeface="Calibri"/>
                <a:sym typeface="Calibri"/>
              </a:rPr>
              <a:t> folder which we have used for html, css and JavaScript.</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Bring the code related to the box and box-content form the previous example.</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Now we will add some effects to these boxes using the jQuery actions.</a:t>
            </a:r>
            <a:endParaRP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Code Link:</a:t>
            </a:r>
            <a:endParaRPr/>
          </a:p>
          <a:p>
            <a:pPr marL="285750" marR="0" lvl="0" indent="-285750" algn="l" rtl="0">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jQBasics.html</a:t>
            </a:r>
            <a:endParaRPr sz="1800">
              <a:solidFill>
                <a:schemeClr val="dk1"/>
              </a:solidFill>
              <a:latin typeface="Calibri"/>
              <a:ea typeface="Calibri"/>
              <a:cs typeface="Calibri"/>
              <a:sym typeface="Calibri"/>
            </a:endParaRPr>
          </a:p>
        </p:txBody>
      </p:sp>
      <p:sp>
        <p:nvSpPr>
          <p:cNvPr id="357" name="Google Shape;357;p22"/>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58" name="Google Shape;358;p22"/>
          <p:cNvPicPr preferRelativeResize="0"/>
          <p:nvPr/>
        </p:nvPicPr>
        <p:blipFill rotWithShape="1">
          <a:blip r:embed="rId5">
            <a:alphaModFix/>
          </a:blip>
          <a:srcRect/>
          <a:stretch/>
        </p:blipFill>
        <p:spPr>
          <a:xfrm>
            <a:off x="5565162" y="2533416"/>
            <a:ext cx="5815516" cy="282235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3"/>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Hands – on: Adding Animation</a:t>
            </a:r>
            <a:endParaRPr/>
          </a:p>
        </p:txBody>
      </p:sp>
      <p:pic>
        <p:nvPicPr>
          <p:cNvPr id="364" name="Google Shape;364;p23"/>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65" name="Google Shape;365;p23"/>
          <p:cNvSpPr txBox="1"/>
          <p:nvPr/>
        </p:nvSpPr>
        <p:spPr>
          <a:xfrm>
            <a:off x="261764" y="779090"/>
            <a:ext cx="1116164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Now we will add some animations to our html page using the jQuery.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this we have to bring back the login fields code back form the previous examples.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Code Link:</a:t>
            </a:r>
            <a:endParaRPr/>
          </a:p>
          <a:p>
            <a:pPr marL="285750" marR="0" lvl="0" indent="-285750" algn="l" rtl="0">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jQBasics.html</a:t>
            </a:r>
            <a:endParaRPr sz="1800">
              <a:solidFill>
                <a:schemeClr val="dk1"/>
              </a:solidFill>
              <a:latin typeface="Calibri"/>
              <a:ea typeface="Calibri"/>
              <a:cs typeface="Calibri"/>
              <a:sym typeface="Calibri"/>
            </a:endParaRPr>
          </a:p>
        </p:txBody>
      </p:sp>
      <p:sp>
        <p:nvSpPr>
          <p:cNvPr id="366" name="Google Shape;366;p23"/>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67" name="Google Shape;367;p23"/>
          <p:cNvPicPr preferRelativeResize="0"/>
          <p:nvPr/>
        </p:nvPicPr>
        <p:blipFill rotWithShape="1">
          <a:blip r:embed="rId5">
            <a:alphaModFix/>
          </a:blip>
          <a:srcRect/>
          <a:stretch/>
        </p:blipFill>
        <p:spPr>
          <a:xfrm>
            <a:off x="7399959" y="2044793"/>
            <a:ext cx="4023447" cy="425556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16965</TotalTime>
  <Words>4597</Words>
  <Application>Microsoft Office PowerPoint</Application>
  <PresentationFormat>Widescreen</PresentationFormat>
  <Paragraphs>574</Paragraphs>
  <Slides>43</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72</vt:lpstr>
      <vt:lpstr>-apple-system</vt:lpstr>
      <vt:lpstr>Arial</vt:lpstr>
      <vt:lpstr>Calibri</vt:lpstr>
      <vt:lpstr>Calibri Light</vt:lpstr>
      <vt:lpstr>Consolas</vt:lpstr>
      <vt:lpstr>Cooper Black</vt:lpstr>
      <vt:lpstr>Corben</vt:lpstr>
      <vt:lpstr>Courier New</vt:lpstr>
      <vt:lpstr>Menlo</vt:lpstr>
      <vt:lpstr>Noto Sans Symbols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746</cp:revision>
  <dcterms:created xsi:type="dcterms:W3CDTF">2016-07-10T03:33:26Z</dcterms:created>
  <dcterms:modified xsi:type="dcterms:W3CDTF">2024-10-16T13:19:47Z</dcterms:modified>
</cp:coreProperties>
</file>